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av" ContentType="audio/x-wav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4"/>
  </p:notesMasterIdLst>
  <p:sldIdLst>
    <p:sldId id="268" r:id="rId2"/>
    <p:sldId id="270" r:id="rId3"/>
    <p:sldId id="274" r:id="rId4"/>
    <p:sldId id="271" r:id="rId5"/>
    <p:sldId id="273" r:id="rId6"/>
    <p:sldId id="272" r:id="rId7"/>
    <p:sldId id="277" r:id="rId8"/>
    <p:sldId id="278" r:id="rId9"/>
    <p:sldId id="294" r:id="rId10"/>
    <p:sldId id="290" r:id="rId11"/>
    <p:sldId id="300" r:id="rId12"/>
    <p:sldId id="310" r:id="rId13"/>
    <p:sldId id="287" r:id="rId14"/>
    <p:sldId id="289" r:id="rId15"/>
    <p:sldId id="275" r:id="rId16"/>
    <p:sldId id="296" r:id="rId17"/>
    <p:sldId id="306" r:id="rId18"/>
    <p:sldId id="307" r:id="rId19"/>
    <p:sldId id="308" r:id="rId20"/>
    <p:sldId id="309" r:id="rId21"/>
    <p:sldId id="297" r:id="rId22"/>
    <p:sldId id="305" r:id="rId23"/>
    <p:sldId id="301" r:id="rId24"/>
    <p:sldId id="298" r:id="rId25"/>
    <p:sldId id="299" r:id="rId26"/>
    <p:sldId id="295" r:id="rId27"/>
    <p:sldId id="291" r:id="rId28"/>
    <p:sldId id="292" r:id="rId29"/>
    <p:sldId id="302" r:id="rId30"/>
    <p:sldId id="303" r:id="rId31"/>
    <p:sldId id="293" r:id="rId32"/>
    <p:sldId id="304" r:id="rId33"/>
    <p:sldId id="276" r:id="rId34"/>
    <p:sldId id="281" r:id="rId35"/>
    <p:sldId id="282" r:id="rId36"/>
    <p:sldId id="283" r:id="rId37"/>
    <p:sldId id="313" r:id="rId38"/>
    <p:sldId id="279" r:id="rId39"/>
    <p:sldId id="280" r:id="rId40"/>
    <p:sldId id="312" r:id="rId41"/>
    <p:sldId id="311" r:id="rId42"/>
    <p:sldId id="288" r:id="rId4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C00"/>
    <a:srgbClr val="E48686"/>
    <a:srgbClr val="EDED13"/>
    <a:srgbClr val="B482DA"/>
    <a:srgbClr val="A86ED4"/>
    <a:srgbClr val="D6E0F2"/>
    <a:srgbClr val="CDFBCF"/>
    <a:srgbClr val="FD512F"/>
    <a:srgbClr val="B7D8A0"/>
    <a:srgbClr val="DFA5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5660" autoAdjust="0"/>
  </p:normalViewPr>
  <p:slideViewPr>
    <p:cSldViewPr snapToGrid="0">
      <p:cViewPr varScale="1">
        <p:scale>
          <a:sx n="108" d="100"/>
          <a:sy n="108" d="100"/>
        </p:scale>
        <p:origin x="71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E16635-EE7B-4AD3-8F5A-7DE0F34D4DDC}" type="datetimeFigureOut">
              <a:rPr lang="ko-KR" altLang="en-US" smtClean="0"/>
              <a:t>2023-02-10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7079A8-4938-41A4-9CF4-937F205D7E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97682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Or </a:t>
            </a:r>
            <a:r>
              <a:rPr lang="ko-KR" altLang="en-US" dirty="0"/>
              <a:t>스마트신호등은 설치가 비싸고 인터넷을 </a:t>
            </a:r>
            <a:r>
              <a:rPr lang="ko-KR" altLang="en-US" dirty="0" err="1"/>
              <a:t>달려야할텐데</a:t>
            </a:r>
            <a:endParaRPr lang="en-US" altLang="ko-KR" dirty="0"/>
          </a:p>
          <a:p>
            <a:r>
              <a:rPr lang="ko-KR" altLang="en-US" dirty="0"/>
              <a:t>자율주행자동차를 상용화하려면 </a:t>
            </a:r>
            <a:r>
              <a:rPr lang="en-US" altLang="ko-KR" dirty="0"/>
              <a:t>v2v</a:t>
            </a:r>
            <a:r>
              <a:rPr lang="ko-KR" altLang="en-US" dirty="0"/>
              <a:t>나 </a:t>
            </a:r>
            <a:r>
              <a:rPr lang="en-US" altLang="ko-KR" dirty="0"/>
              <a:t>v2i</a:t>
            </a:r>
            <a:r>
              <a:rPr lang="ko-KR" altLang="en-US" dirty="0"/>
              <a:t>를 </a:t>
            </a:r>
            <a:r>
              <a:rPr lang="ko-KR" altLang="en-US" dirty="0" err="1"/>
              <a:t>해야하는데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en-US" altLang="ko-KR" dirty="0"/>
              <a:t>V2i</a:t>
            </a:r>
            <a:r>
              <a:rPr lang="ko-KR" altLang="en-US" dirty="0"/>
              <a:t>중 신호등</a:t>
            </a:r>
            <a:r>
              <a:rPr lang="en-US" altLang="ko-KR" dirty="0"/>
              <a:t>,</a:t>
            </a:r>
            <a:r>
              <a:rPr lang="ko-KR" altLang="en-US" dirty="0"/>
              <a:t>표지판은 고속도로에도 계속 있으므로 필자입장에서는 괜찮은 방법이라고 생각해서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7079A8-4938-41A4-9CF4-937F205D7E18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74333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딜레마존 얘기하면 </a:t>
            </a:r>
            <a:r>
              <a:rPr lang="ko-KR" altLang="en-US" dirty="0" err="1"/>
              <a:t>좋을듯</a:t>
            </a:r>
            <a:endParaRPr lang="en-US" altLang="ko-KR" dirty="0"/>
          </a:p>
          <a:p>
            <a:r>
              <a:rPr lang="ko-KR" altLang="en-US" dirty="0"/>
              <a:t>운전자라면 딜레마존 경험이 있기때문에</a:t>
            </a:r>
            <a:endParaRPr lang="en-US" altLang="ko-KR" dirty="0"/>
          </a:p>
          <a:p>
            <a:r>
              <a:rPr lang="en-US" altLang="ko-KR" dirty="0"/>
              <a:t>https://www.korea.kr/news/mediaNewsView.do?newsId=148901961</a:t>
            </a:r>
          </a:p>
          <a:p>
            <a:r>
              <a:rPr lang="en-US" altLang="ko-KR" dirty="0"/>
              <a:t>https://www.korea.kr/news/policyNewsView.do?newsId=148898602#policyNews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7079A8-4938-41A4-9CF4-937F205D7E18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80064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7079A8-4938-41A4-9CF4-937F205D7E18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69952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딜레마존 얘기하면 </a:t>
            </a:r>
            <a:r>
              <a:rPr lang="ko-KR" altLang="en-US" dirty="0" err="1"/>
              <a:t>좋을듯</a:t>
            </a:r>
            <a:endParaRPr lang="en-US" altLang="ko-KR" dirty="0"/>
          </a:p>
          <a:p>
            <a:r>
              <a:rPr lang="ko-KR" altLang="en-US" dirty="0"/>
              <a:t>운전자라면 딜레마존 경험이 있기때문에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7079A8-4938-41A4-9CF4-937F205D7E18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23743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딜레마존 얘기하면 </a:t>
            </a:r>
            <a:r>
              <a:rPr lang="ko-KR" altLang="en-US" dirty="0" err="1"/>
              <a:t>좋을듯</a:t>
            </a:r>
            <a:endParaRPr lang="en-US" altLang="ko-KR" dirty="0"/>
          </a:p>
          <a:p>
            <a:r>
              <a:rPr lang="ko-KR" altLang="en-US" dirty="0"/>
              <a:t>운전자라면 딜레마존 경험이 있기때문에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7079A8-4938-41A4-9CF4-937F205D7E18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85535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7079A8-4938-41A4-9CF4-937F205D7E18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61789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7079A8-4938-41A4-9CF4-937F205D7E18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50595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7079A8-4938-41A4-9CF4-937F205D7E18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50870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7079A8-4938-41A4-9CF4-937F205D7E18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24196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959E47-66E5-C73C-2302-B581359551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6CF53B6-28B0-9B60-BB23-1041BB6E80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F973E58-7300-87C6-F3E8-9D26D904CB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F8505-0E52-4899-9E89-1E6039C41F2B}" type="datetimeFigureOut">
              <a:rPr lang="ko-KR" altLang="en-US" smtClean="0"/>
              <a:t>2023-02-10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F98B35D-694F-0D53-C715-49614F6698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197ACA0-4EDD-6019-89BC-A1E37B9C22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4B7D1-94FE-42EA-837D-68B1E66A3E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63251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97AA28-B144-81DC-785B-E0C59AD959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374DDA1-877F-1C26-7E6E-B9B6A9C012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32B32A1-68F6-F974-9775-32CBEC1571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F8505-0E52-4899-9E89-1E6039C41F2B}" type="datetimeFigureOut">
              <a:rPr lang="ko-KR" altLang="en-US" smtClean="0"/>
              <a:t>2023-02-10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15C3EC9-79F5-145E-007E-E36E7AA650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CE5C23C-0A8C-FCB9-FDCD-1EE2C02684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4B7D1-94FE-42EA-837D-68B1E66A3E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31611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4C1FF87-F11C-82D4-4306-8F28FC37644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96922C7-16AC-0212-D002-BBB228C950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2BC35EF-975A-8D5F-5434-4973815F18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F8505-0E52-4899-9E89-1E6039C41F2B}" type="datetimeFigureOut">
              <a:rPr lang="ko-KR" altLang="en-US" smtClean="0"/>
              <a:t>2023-02-10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FF594F4-DD85-0B85-89AA-2627F84B59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386C2EB-82DC-C7B7-4AC0-8B1B1A469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4B7D1-94FE-42EA-837D-68B1E66A3E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67490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9878DB-8D1B-13D2-6A27-C6692B8D3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FEC499F-9756-DFB6-81BD-031CE73AB1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CDF6FC3-CEB4-2F35-6AE2-EF95C682C5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F8505-0E52-4899-9E89-1E6039C41F2B}" type="datetimeFigureOut">
              <a:rPr lang="ko-KR" altLang="en-US" smtClean="0"/>
              <a:t>2023-02-10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F97E787-CB78-43CB-1FD9-4C530BACD6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3E84D86-8219-BF06-2F17-D596A2A0CE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4B7D1-94FE-42EA-837D-68B1E66A3E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39730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47FEDF-3373-99A5-CCEA-D5FBB719AE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C7B4A5C-9156-2F71-9964-5F1196548B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FC453F3-2AB6-B298-5042-CAC0E1F5DF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F8505-0E52-4899-9E89-1E6039C41F2B}" type="datetimeFigureOut">
              <a:rPr lang="ko-KR" altLang="en-US" smtClean="0"/>
              <a:t>2023-02-10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16D4164-6A39-BA57-1C85-EC9C75942B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AECE5B1-09FA-9337-A3A9-A268F3374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4B7D1-94FE-42EA-837D-68B1E66A3E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68017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1A709F-57E9-BA33-B9D3-E28C1DD1A0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5329E4D-2E68-252A-D20B-61EE78CE21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5E7F7EB-8A61-A568-E83B-4EEE6D2A27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4FAC9C0-3169-BC9F-76C7-12D7636A1F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F8505-0E52-4899-9E89-1E6039C41F2B}" type="datetimeFigureOut">
              <a:rPr lang="ko-KR" altLang="en-US" smtClean="0"/>
              <a:t>2023-02-10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20BB504-4AFB-8BD5-9F8C-789448ECFE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5754D96-91F7-4AF3-5631-EDA433570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4B7D1-94FE-42EA-837D-68B1E66A3E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05735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2296EF-EBE9-60EE-218A-05441A92BF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E19F61C-1D09-A74D-F3A5-9058D2F30D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BAFFCCF-4B11-F941-E648-24855C8449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BA1001D-8285-D538-266B-D7915BF009A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F0E7AD6-E0ED-39C1-11F8-E4F7EDA12F1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0DA755F-7EA3-7235-5B0B-6D18DA6C1B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F8505-0E52-4899-9E89-1E6039C41F2B}" type="datetimeFigureOut">
              <a:rPr lang="ko-KR" altLang="en-US" smtClean="0"/>
              <a:t>2023-02-10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3D3EFE4-501F-BF0B-2DDF-05A4E62053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585DC2E-C572-20F8-B7D6-65CD9780C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4B7D1-94FE-42EA-837D-68B1E66A3E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01923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1DE327-498A-0F58-8E88-F226868FF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B0FA4F0-3887-0C4C-3A1A-D8EDAF91A0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F8505-0E52-4899-9E89-1E6039C41F2B}" type="datetimeFigureOut">
              <a:rPr lang="ko-KR" altLang="en-US" smtClean="0"/>
              <a:t>2023-02-10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9287113-BAD3-382A-F56B-B2C306D3AB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D296328-A863-E0CB-B631-353084941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4B7D1-94FE-42EA-837D-68B1E66A3E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46956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21FDAB8-7DB9-5EF1-FEEE-EFBB0816BC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F8505-0E52-4899-9E89-1E6039C41F2B}" type="datetimeFigureOut">
              <a:rPr lang="ko-KR" altLang="en-US" smtClean="0"/>
              <a:t>2023-02-10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465E02C-347F-969F-290C-2C5BB8259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7A420C9-14A1-B8C5-530E-BCA81E648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4B7D1-94FE-42EA-837D-68B1E66A3E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10796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530354-CC08-66BB-E054-CC45C185D6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86FAEC9-9F63-DDCA-100F-7CE023DF9C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7E80CE6-B85A-E1D7-3937-4C9C519F23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5F69745-838E-B5CB-F2FA-5D121B05B0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F8505-0E52-4899-9E89-1E6039C41F2B}" type="datetimeFigureOut">
              <a:rPr lang="ko-KR" altLang="en-US" smtClean="0"/>
              <a:t>2023-02-10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E65A003-05D0-7BDF-4D6E-AACF864ADC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A210AE7-0E3F-49CA-424B-207809FA1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4B7D1-94FE-42EA-837D-68B1E66A3E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81739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27AB90-F006-12CD-7E0E-F706E6791A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B6BBEFE-6351-47A4-2F38-5A12F8299C6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DEACA27-5578-89D6-F7F4-0A0523E436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D581B8B-BDCD-BCCB-38EC-3F3BF2310C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F8505-0E52-4899-9E89-1E6039C41F2B}" type="datetimeFigureOut">
              <a:rPr lang="ko-KR" altLang="en-US" smtClean="0"/>
              <a:t>2023-02-10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F6D3F73-B679-14ED-BDDF-7EEA4C66E8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C6C9907-4F92-2DCB-4F71-7206588E7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4B7D1-94FE-42EA-837D-68B1E66A3E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72649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95257BC-F9A5-BFDB-F0B0-605700A653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4F783CF-DE67-DF3A-6014-9676882085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98EB0E5-831E-65B0-336A-74B9172428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FF8505-0E52-4899-9E89-1E6039C41F2B}" type="datetimeFigureOut">
              <a:rPr lang="ko-KR" altLang="en-US" smtClean="0"/>
              <a:t>2023-02-10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3FFD4B6-0F06-321C-5E1E-A379A6A493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C2A02AA-E972-D4E4-D67E-A8A84D9D77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74B7D1-94FE-42EA-837D-68B1E66A3E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15562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3" Type="http://schemas.openxmlformats.org/officeDocument/2006/relationships/image" Target="../media/image6.png"/><Relationship Id="rId7" Type="http://schemas.microsoft.com/office/2007/relationships/hdphoto" Target="../media/hdphoto5.wdp"/><Relationship Id="rId12" Type="http://schemas.openxmlformats.org/officeDocument/2006/relationships/image" Target="../media/image2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7.jpeg"/><Relationship Id="rId5" Type="http://schemas.openxmlformats.org/officeDocument/2006/relationships/image" Target="../media/image22.png"/><Relationship Id="rId10" Type="http://schemas.openxmlformats.org/officeDocument/2006/relationships/image" Target="../media/image26.jpeg"/><Relationship Id="rId4" Type="http://schemas.microsoft.com/office/2007/relationships/hdphoto" Target="../media/hdphoto3.wdp"/><Relationship Id="rId9" Type="http://schemas.openxmlformats.org/officeDocument/2006/relationships/image" Target="../media/image25.png"/><Relationship Id="rId1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microsoft.com/office/2007/relationships/hdphoto" Target="../media/hdphoto3.wdp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6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microsoft.com/office/2007/relationships/hdphoto" Target="../media/hdphoto3.wdp"/><Relationship Id="rId9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7" Type="http://schemas.openxmlformats.org/officeDocument/2006/relationships/image" Target="../media/image4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7" Type="http://schemas.openxmlformats.org/officeDocument/2006/relationships/image" Target="../media/image5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microsoft.com/office/2007/relationships/hdphoto" Target="../media/hdphoto3.wdp"/><Relationship Id="rId7" Type="http://schemas.openxmlformats.org/officeDocument/2006/relationships/image" Target="../media/image5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Relationship Id="rId9" Type="http://schemas.openxmlformats.org/officeDocument/2006/relationships/image" Target="../media/image5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microsoft.com/office/2007/relationships/hdphoto" Target="../media/hdphoto3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59.jpeg"/><Relationship Id="rId7" Type="http://schemas.openxmlformats.org/officeDocument/2006/relationships/image" Target="../media/image6.pn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31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67.jpeg"/><Relationship Id="rId7" Type="http://schemas.openxmlformats.org/officeDocument/2006/relationships/image" Target="../media/image6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jpeg"/><Relationship Id="rId4" Type="http://schemas.openxmlformats.org/officeDocument/2006/relationships/image" Target="../media/image68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png"/><Relationship Id="rId4" Type="http://schemas.microsoft.com/office/2007/relationships/hdphoto" Target="../media/hdphoto3.wdp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6.png"/><Relationship Id="rId4" Type="http://schemas.openxmlformats.org/officeDocument/2006/relationships/image" Target="../media/image75.jpeg"/></Relationships>
</file>

<file path=ppt/slides/_rels/slide35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3" Type="http://schemas.openxmlformats.org/officeDocument/2006/relationships/image" Target="../media/image77.jpeg"/><Relationship Id="rId7" Type="http://schemas.openxmlformats.org/officeDocument/2006/relationships/image" Target="../media/image81.png"/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10" Type="http://schemas.microsoft.com/office/2007/relationships/hdphoto" Target="../media/hdphoto3.wdp"/><Relationship Id="rId4" Type="http://schemas.openxmlformats.org/officeDocument/2006/relationships/image" Target="../media/image78.png"/><Relationship Id="rId9" Type="http://schemas.openxmlformats.org/officeDocument/2006/relationships/image" Target="../media/image6.png"/></Relationships>
</file>

<file path=ppt/slides/_rels/slide36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83.png"/><Relationship Id="rId7" Type="http://schemas.openxmlformats.org/officeDocument/2006/relationships/image" Target="../media/image6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microsoft.com/office/2007/relationships/hdphoto" Target="../media/hdphoto3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microsoft.com/office/2007/relationships/hdphoto" Target="../media/hdphoto3.wdp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6.png"/><Relationship Id="rId7" Type="http://schemas.openxmlformats.org/officeDocument/2006/relationships/image" Target="../media/image1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jpeg"/><Relationship Id="rId4" Type="http://schemas.microsoft.com/office/2007/relationships/hdphoto" Target="../media/hdphoto3.wdp"/><Relationship Id="rId9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8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audio" Target="../media/audio1.wav"/><Relationship Id="rId5" Type="http://schemas.microsoft.com/office/2007/relationships/hdphoto" Target="../media/hdphoto3.wdp"/><Relationship Id="rId4" Type="http://schemas.openxmlformats.org/officeDocument/2006/relationships/image" Target="../media/image6.png"/><Relationship Id="rId9" Type="http://schemas.openxmlformats.org/officeDocument/2006/relationships/image" Target="../media/image21.jp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10B675B2-68CD-93DA-FE85-F0662B0562F6}"/>
              </a:ext>
            </a:extLst>
          </p:cNvPr>
          <p:cNvSpPr/>
          <p:nvPr/>
        </p:nvSpPr>
        <p:spPr>
          <a:xfrm>
            <a:off x="-287867" y="-287867"/>
            <a:ext cx="12970934" cy="7281334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순서도: 처리 16">
            <a:extLst>
              <a:ext uri="{FF2B5EF4-FFF2-40B4-BE49-F238E27FC236}">
                <a16:creationId xmlns:a16="http://schemas.microsoft.com/office/drawing/2014/main" id="{193F3CD2-5702-C472-56B4-7B749918D1FA}"/>
              </a:ext>
            </a:extLst>
          </p:cNvPr>
          <p:cNvSpPr/>
          <p:nvPr/>
        </p:nvSpPr>
        <p:spPr>
          <a:xfrm>
            <a:off x="1981200" y="653521"/>
            <a:ext cx="8407400" cy="4914900"/>
          </a:xfrm>
          <a:prstGeom prst="flowChartProcess">
            <a:avLst/>
          </a:prstGeom>
          <a:noFill/>
          <a:ln w="123825" cmpd="sng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B2B1C70-D1E7-C10E-F247-96FBB1C1F61E}"/>
              </a:ext>
            </a:extLst>
          </p:cNvPr>
          <p:cNvSpPr/>
          <p:nvPr/>
        </p:nvSpPr>
        <p:spPr>
          <a:xfrm>
            <a:off x="1276350" y="1373452"/>
            <a:ext cx="1409700" cy="3409421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0D0B369-C444-8875-F60B-1F3718409F0E}"/>
              </a:ext>
            </a:extLst>
          </p:cNvPr>
          <p:cNvSpPr/>
          <p:nvPr/>
        </p:nvSpPr>
        <p:spPr>
          <a:xfrm>
            <a:off x="9436100" y="1439862"/>
            <a:ext cx="1409700" cy="3409421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762414F-FE10-8FD1-249E-1BB4F2546448}"/>
              </a:ext>
            </a:extLst>
          </p:cNvPr>
          <p:cNvSpPr/>
          <p:nvPr/>
        </p:nvSpPr>
        <p:spPr>
          <a:xfrm>
            <a:off x="3889375" y="3094368"/>
            <a:ext cx="4616450" cy="84970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id="{4ABDB5E9-3484-CFCC-CA26-18A2C690C0CC}"/>
              </a:ext>
            </a:extLst>
          </p:cNvPr>
          <p:cNvSpPr txBox="1">
            <a:spLocks/>
          </p:cNvSpPr>
          <p:nvPr/>
        </p:nvSpPr>
        <p:spPr>
          <a:xfrm>
            <a:off x="3937000" y="3127375"/>
            <a:ext cx="4521200" cy="78369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800" b="1" dirty="0">
                <a:solidFill>
                  <a:schemeClr val="tx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넥스트 인프라</a:t>
            </a:r>
            <a:endParaRPr lang="ko-KR" altLang="en-US" sz="7200" b="1" dirty="0">
              <a:solidFill>
                <a:schemeClr val="tx2">
                  <a:lumMod val="7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3EBAADE0-0541-3031-92A8-B4626637822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74853" y="427220"/>
            <a:ext cx="3498362" cy="1724717"/>
          </a:xfrm>
          <a:prstGeom prst="rect">
            <a:avLst/>
          </a:prstGeom>
          <a:noFill/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3E8993C8-7680-ED4F-83E7-51B556E6E9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14436"/>
            <a:ext cx="9144000" cy="1655763"/>
          </a:xfrm>
        </p:spPr>
        <p:txBody>
          <a:bodyPr>
            <a:normAutofit/>
          </a:bodyPr>
          <a:lstStyle/>
          <a:p>
            <a:r>
              <a:rPr lang="ko-KR" altLang="en-US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스마트 신호등 기획서</a:t>
            </a:r>
          </a:p>
        </p:txBody>
      </p:sp>
      <p:sp>
        <p:nvSpPr>
          <p:cNvPr id="6" name="부제목 2">
            <a:extLst>
              <a:ext uri="{FF2B5EF4-FFF2-40B4-BE49-F238E27FC236}">
                <a16:creationId xmlns:a16="http://schemas.microsoft.com/office/drawing/2014/main" id="{14EA19A0-A41C-947A-8691-29E642D35C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86049" y="4224338"/>
            <a:ext cx="7102843" cy="995362"/>
          </a:xfrm>
        </p:spPr>
        <p:txBody>
          <a:bodyPr>
            <a:normAutofit/>
          </a:bodyPr>
          <a:lstStyle/>
          <a:p>
            <a:pPr algn="l"/>
            <a:r>
              <a:rPr lang="ko-KR" altLang="en-US" b="1" dirty="0" err="1">
                <a:solidFill>
                  <a:srgbClr val="FFC000"/>
                </a:solidFill>
              </a:rPr>
              <a:t>팀명</a:t>
            </a:r>
            <a:r>
              <a:rPr lang="ko-KR" altLang="en-US" b="1" dirty="0">
                <a:solidFill>
                  <a:srgbClr val="FFC000"/>
                </a:solidFill>
              </a:rPr>
              <a:t> </a:t>
            </a:r>
            <a:r>
              <a:rPr lang="en-US" altLang="ko-KR" b="1" dirty="0">
                <a:solidFill>
                  <a:srgbClr val="FFC000"/>
                </a:solidFill>
              </a:rPr>
              <a:t>                                         Next Level</a:t>
            </a:r>
          </a:p>
          <a:p>
            <a:pPr algn="l"/>
            <a:r>
              <a:rPr lang="ko-KR" altLang="en-US" b="1" dirty="0">
                <a:solidFill>
                  <a:srgbClr val="FFC000"/>
                </a:solidFill>
              </a:rPr>
              <a:t>팀원 </a:t>
            </a:r>
            <a:r>
              <a:rPr lang="en-US" altLang="ko-KR" b="1" dirty="0">
                <a:solidFill>
                  <a:srgbClr val="FFC000"/>
                </a:solidFill>
              </a:rPr>
              <a:t>                           </a:t>
            </a:r>
            <a:r>
              <a:rPr lang="ko-KR" altLang="en-US" b="1" dirty="0" err="1">
                <a:solidFill>
                  <a:srgbClr val="FFC000"/>
                </a:solidFill>
              </a:rPr>
              <a:t>홍유강</a:t>
            </a:r>
            <a:r>
              <a:rPr lang="en-US" altLang="ko-KR" b="1" dirty="0">
                <a:solidFill>
                  <a:srgbClr val="FFC000"/>
                </a:solidFill>
              </a:rPr>
              <a:t>, </a:t>
            </a:r>
            <a:r>
              <a:rPr lang="ko-KR" altLang="en-US" b="1" dirty="0" err="1">
                <a:solidFill>
                  <a:srgbClr val="FFC000"/>
                </a:solidFill>
              </a:rPr>
              <a:t>이영서</a:t>
            </a:r>
            <a:r>
              <a:rPr lang="en-US" altLang="ko-KR" b="1" dirty="0">
                <a:solidFill>
                  <a:srgbClr val="FFC000"/>
                </a:solidFill>
              </a:rPr>
              <a:t>,</a:t>
            </a:r>
            <a:r>
              <a:rPr lang="ko-KR" altLang="en-US" b="1" dirty="0">
                <a:solidFill>
                  <a:srgbClr val="FFC000"/>
                </a:solidFill>
              </a:rPr>
              <a:t> </a:t>
            </a:r>
            <a:r>
              <a:rPr lang="ko-KR" altLang="en-US" b="1" dirty="0" err="1">
                <a:solidFill>
                  <a:srgbClr val="FFC000"/>
                </a:solidFill>
              </a:rPr>
              <a:t>최현솔</a:t>
            </a:r>
            <a:endParaRPr lang="ko-KR" altLang="en-US" b="1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58105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E8A8BA55-214F-2E1A-381C-1235ABBFBD4B}"/>
              </a:ext>
            </a:extLst>
          </p:cNvPr>
          <p:cNvSpPr/>
          <p:nvPr/>
        </p:nvSpPr>
        <p:spPr>
          <a:xfrm>
            <a:off x="518625" y="2084693"/>
            <a:ext cx="5075275" cy="2640148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68FC5A93-07AF-08FE-27DA-1EB22D8D89E7}"/>
              </a:ext>
            </a:extLst>
          </p:cNvPr>
          <p:cNvSpPr/>
          <p:nvPr/>
        </p:nvSpPr>
        <p:spPr>
          <a:xfrm>
            <a:off x="6379535" y="2084693"/>
            <a:ext cx="5378616" cy="2688614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평행 사변형 1">
            <a:extLst>
              <a:ext uri="{FF2B5EF4-FFF2-40B4-BE49-F238E27FC236}">
                <a16:creationId xmlns:a16="http://schemas.microsoft.com/office/drawing/2014/main" id="{A694D310-53B6-655B-94BB-46CBA3C15A42}"/>
              </a:ext>
            </a:extLst>
          </p:cNvPr>
          <p:cNvSpPr/>
          <p:nvPr/>
        </p:nvSpPr>
        <p:spPr>
          <a:xfrm>
            <a:off x="4223399" y="278067"/>
            <a:ext cx="2367815" cy="708521"/>
          </a:xfrm>
          <a:prstGeom prst="parallelogram">
            <a:avLst>
              <a:gd name="adj" fmla="val 67359"/>
            </a:avLst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과정</a:t>
            </a:r>
          </a:p>
        </p:txBody>
      </p:sp>
      <p:sp>
        <p:nvSpPr>
          <p:cNvPr id="3" name="평행 사변형 2">
            <a:extLst>
              <a:ext uri="{FF2B5EF4-FFF2-40B4-BE49-F238E27FC236}">
                <a16:creationId xmlns:a16="http://schemas.microsoft.com/office/drawing/2014/main" id="{6024A7B4-B19E-9CBB-BBCB-709135319939}"/>
              </a:ext>
            </a:extLst>
          </p:cNvPr>
          <p:cNvSpPr/>
          <p:nvPr/>
        </p:nvSpPr>
        <p:spPr>
          <a:xfrm>
            <a:off x="1096083" y="379133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주제</a:t>
            </a:r>
          </a:p>
        </p:txBody>
      </p:sp>
      <p:sp>
        <p:nvSpPr>
          <p:cNvPr id="4" name="평행 사변형 3">
            <a:extLst>
              <a:ext uri="{FF2B5EF4-FFF2-40B4-BE49-F238E27FC236}">
                <a16:creationId xmlns:a16="http://schemas.microsoft.com/office/drawing/2014/main" id="{41C746CA-11E4-5F30-E2D1-1282C5FB5D7B}"/>
              </a:ext>
            </a:extLst>
          </p:cNvPr>
          <p:cNvSpPr/>
          <p:nvPr/>
        </p:nvSpPr>
        <p:spPr>
          <a:xfrm>
            <a:off x="2699760" y="370708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제안 배경</a:t>
            </a:r>
          </a:p>
        </p:txBody>
      </p:sp>
      <p:sp>
        <p:nvSpPr>
          <p:cNvPr id="6" name="평행 사변형 5">
            <a:extLst>
              <a:ext uri="{FF2B5EF4-FFF2-40B4-BE49-F238E27FC236}">
                <a16:creationId xmlns:a16="http://schemas.microsoft.com/office/drawing/2014/main" id="{A6420C7C-A8EB-A867-F0F0-4CCE01A608A5}"/>
              </a:ext>
            </a:extLst>
          </p:cNvPr>
          <p:cNvSpPr/>
          <p:nvPr/>
        </p:nvSpPr>
        <p:spPr>
          <a:xfrm>
            <a:off x="6322204" y="388759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기대 효과</a:t>
            </a:r>
          </a:p>
        </p:txBody>
      </p:sp>
      <p:sp>
        <p:nvSpPr>
          <p:cNvPr id="10" name="평행 사변형 9">
            <a:extLst>
              <a:ext uri="{FF2B5EF4-FFF2-40B4-BE49-F238E27FC236}">
                <a16:creationId xmlns:a16="http://schemas.microsoft.com/office/drawing/2014/main" id="{7FE35723-EE81-EB8A-C8CC-065C7E3018DF}"/>
              </a:ext>
            </a:extLst>
          </p:cNvPr>
          <p:cNvSpPr/>
          <p:nvPr/>
        </p:nvSpPr>
        <p:spPr>
          <a:xfrm>
            <a:off x="7927605" y="379134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역할 및 일정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93C9CDE-D642-E1B0-58D8-C31E2BAA62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063" b="91983" l="10000" r="90000">
                        <a14:foregroundMark x1="28235" y1="11814" x2="68235" y2="8439"/>
                        <a14:foregroundMark x1="21765" y1="11814" x2="72941" y2="6329"/>
                        <a14:foregroundMark x1="33529" y1="5485" x2="56471" y2="5485"/>
                        <a14:foregroundMark x1="43529" y1="89873" x2="51176" y2="919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9469" y="114667"/>
            <a:ext cx="751933" cy="1048283"/>
          </a:xfrm>
          <a:prstGeom prst="rect">
            <a:avLst/>
          </a:prstGeom>
        </p:spPr>
      </p:pic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63AD9440-2BFA-95FD-DA88-4AA390831DEA}"/>
              </a:ext>
            </a:extLst>
          </p:cNvPr>
          <p:cNvSpPr/>
          <p:nvPr/>
        </p:nvSpPr>
        <p:spPr>
          <a:xfrm>
            <a:off x="1104582" y="2702181"/>
            <a:ext cx="1484084" cy="15948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관리자 </a:t>
            </a:r>
            <a:endParaRPr lang="en-US" altLang="ko-KR" dirty="0"/>
          </a:p>
          <a:p>
            <a:pPr algn="ctr"/>
            <a:r>
              <a:rPr lang="ko-KR" altLang="en-US" dirty="0"/>
              <a:t>웹페이지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75849CF-0524-145C-1A12-D2F24C1FD386}"/>
              </a:ext>
            </a:extLst>
          </p:cNvPr>
          <p:cNvSpPr txBox="1"/>
          <p:nvPr/>
        </p:nvSpPr>
        <p:spPr>
          <a:xfrm>
            <a:off x="531628" y="4773307"/>
            <a:ext cx="21681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b="1" dirty="0">
                <a:latin typeface="Haettenschweiler" panose="020B0706040902060204" pitchFamily="34" charset="0"/>
              </a:rPr>
              <a:t>로그인</a:t>
            </a:r>
            <a:endParaRPr lang="en-US" altLang="ko-KR" b="1" dirty="0">
              <a:latin typeface="Haettenschweiler" panose="020B0706040902060204" pitchFamily="34" charset="0"/>
            </a:endParaRPr>
          </a:p>
          <a:p>
            <a:pPr algn="l"/>
            <a:r>
              <a:rPr lang="ko-KR" altLang="en-US" b="1" dirty="0">
                <a:latin typeface="Haettenschweiler" panose="020B0706040902060204" pitchFamily="34" charset="0"/>
              </a:rPr>
              <a:t>중계기 리스트</a:t>
            </a:r>
            <a:endParaRPr lang="en-US" altLang="ko-KR" b="1" dirty="0">
              <a:latin typeface="Haettenschweiler" panose="020B0706040902060204" pitchFamily="34" charset="0"/>
            </a:endParaRPr>
          </a:p>
          <a:p>
            <a:pPr algn="l"/>
            <a:r>
              <a:rPr lang="ko-KR" altLang="en-US" b="1" dirty="0">
                <a:latin typeface="Haettenschweiler" panose="020B0706040902060204" pitchFamily="34" charset="0"/>
              </a:rPr>
              <a:t>신호등 리스트</a:t>
            </a:r>
            <a:endParaRPr lang="en-US" altLang="ko-KR" b="1" dirty="0">
              <a:latin typeface="Haettenschweiler" panose="020B0706040902060204" pitchFamily="34" charset="0"/>
            </a:endParaRPr>
          </a:p>
          <a:p>
            <a:pPr algn="l"/>
            <a:r>
              <a:rPr lang="ko-KR" altLang="en-US" b="1" dirty="0">
                <a:latin typeface="Haettenschweiler" panose="020B0706040902060204" pitchFamily="34" charset="0"/>
              </a:rPr>
              <a:t>신호등 제어 페이지</a:t>
            </a:r>
            <a:endParaRPr lang="en-US" altLang="ko-KR" b="1" dirty="0">
              <a:latin typeface="Haettenschweiler" panose="020B0706040902060204" pitchFamily="34" charset="0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7F5DE91B-EFD3-96E6-ECB3-C8F54D3A347E}"/>
              </a:ext>
            </a:extLst>
          </p:cNvPr>
          <p:cNvSpPr/>
          <p:nvPr/>
        </p:nvSpPr>
        <p:spPr>
          <a:xfrm>
            <a:off x="6606099" y="2676362"/>
            <a:ext cx="1484084" cy="15948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서버소켓</a:t>
            </a:r>
            <a:endParaRPr lang="ko-KR" altLang="en-US" dirty="0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B899127A-7275-E085-B178-634C8F2869CB}"/>
              </a:ext>
            </a:extLst>
          </p:cNvPr>
          <p:cNvSpPr/>
          <p:nvPr/>
        </p:nvSpPr>
        <p:spPr>
          <a:xfrm>
            <a:off x="3607041" y="2806354"/>
            <a:ext cx="1589772" cy="133489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클라이언트</a:t>
            </a:r>
            <a:endParaRPr lang="en-US" altLang="ko-KR" dirty="0"/>
          </a:p>
          <a:p>
            <a:pPr algn="ctr"/>
            <a:r>
              <a:rPr lang="ko-KR" altLang="en-US" dirty="0"/>
              <a:t>소켓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A8A7C93-9873-2F13-3DAE-D814BAE9B297}"/>
              </a:ext>
            </a:extLst>
          </p:cNvPr>
          <p:cNvSpPr txBox="1"/>
          <p:nvPr/>
        </p:nvSpPr>
        <p:spPr>
          <a:xfrm>
            <a:off x="8246591" y="2176687"/>
            <a:ext cx="1644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b="1" dirty="0" err="1">
                <a:latin typeface="Haettenschweiler" panose="020B0706040902060204" pitchFamily="34" charset="0"/>
              </a:rPr>
              <a:t>라즈베리파이</a:t>
            </a:r>
            <a:endParaRPr lang="ko-KR" altLang="en-US" b="1" dirty="0">
              <a:latin typeface="Haettenschweiler" panose="020B0706040902060204" pitchFamily="34" charset="0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E23F0F3D-BE2D-D232-E33D-381B14DD53BE}"/>
              </a:ext>
            </a:extLst>
          </p:cNvPr>
          <p:cNvSpPr/>
          <p:nvPr/>
        </p:nvSpPr>
        <p:spPr>
          <a:xfrm>
            <a:off x="8544226" y="2854644"/>
            <a:ext cx="1379941" cy="141659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신호등</a:t>
            </a:r>
            <a:endParaRPr lang="en-US" altLang="ko-KR" dirty="0"/>
          </a:p>
          <a:p>
            <a:pPr algn="ctr"/>
            <a:r>
              <a:rPr lang="ko-KR" altLang="en-US" dirty="0"/>
              <a:t>프로그램</a:t>
            </a: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C48AC744-8E64-6B28-269A-EBE208018168}"/>
              </a:ext>
            </a:extLst>
          </p:cNvPr>
          <p:cNvSpPr/>
          <p:nvPr/>
        </p:nvSpPr>
        <p:spPr>
          <a:xfrm>
            <a:off x="10230549" y="2854645"/>
            <a:ext cx="1379941" cy="141659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카메라</a:t>
            </a:r>
            <a:endParaRPr lang="en-US" altLang="ko-KR" dirty="0"/>
          </a:p>
          <a:p>
            <a:pPr algn="ctr"/>
            <a:r>
              <a:rPr lang="ko-KR" altLang="en-US" dirty="0"/>
              <a:t>센서 </a:t>
            </a:r>
            <a:endParaRPr lang="en-US" altLang="ko-KR" dirty="0"/>
          </a:p>
          <a:p>
            <a:pPr algn="ctr"/>
            <a:r>
              <a:rPr lang="ko-KR" altLang="en-US" dirty="0"/>
              <a:t>모듈</a:t>
            </a:r>
            <a:endParaRPr lang="en-US" altLang="ko-KR" dirty="0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07474EA7-FA2D-0A10-68D0-00847340B051}"/>
              </a:ext>
            </a:extLst>
          </p:cNvPr>
          <p:cNvSpPr/>
          <p:nvPr/>
        </p:nvSpPr>
        <p:spPr>
          <a:xfrm>
            <a:off x="3604939" y="5108422"/>
            <a:ext cx="1317838" cy="11422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DB</a:t>
            </a:r>
            <a:endParaRPr lang="ko-KR" altLang="en-US" dirty="0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2F3474E0-031C-B5D2-49CC-6F21ABCD5447}"/>
              </a:ext>
            </a:extLst>
          </p:cNvPr>
          <p:cNvSpPr/>
          <p:nvPr/>
        </p:nvSpPr>
        <p:spPr>
          <a:xfrm>
            <a:off x="8558724" y="5108421"/>
            <a:ext cx="1317838" cy="11422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opencv</a:t>
            </a:r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22E7FA8-EFE9-B6CB-7881-0303EA264C21}"/>
              </a:ext>
            </a:extLst>
          </p:cNvPr>
          <p:cNvSpPr txBox="1"/>
          <p:nvPr/>
        </p:nvSpPr>
        <p:spPr>
          <a:xfrm>
            <a:off x="4644488" y="1274333"/>
            <a:ext cx="25234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개발 흐름도</a:t>
            </a:r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278937D5-747B-9F45-14B7-12375A9E41C6}"/>
              </a:ext>
            </a:extLst>
          </p:cNvPr>
          <p:cNvSpPr/>
          <p:nvPr/>
        </p:nvSpPr>
        <p:spPr>
          <a:xfrm>
            <a:off x="5261662" y="3312128"/>
            <a:ext cx="1289112" cy="219739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3FD94777-4A91-E89F-BF9E-917BD0AEA70F}"/>
              </a:ext>
            </a:extLst>
          </p:cNvPr>
          <p:cNvSpPr/>
          <p:nvPr/>
        </p:nvSpPr>
        <p:spPr>
          <a:xfrm rot="10800000">
            <a:off x="9821585" y="3373674"/>
            <a:ext cx="556625" cy="158193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D876DE6-DD34-4808-C5C4-869741F99DF3}"/>
              </a:ext>
            </a:extLst>
          </p:cNvPr>
          <p:cNvSpPr/>
          <p:nvPr/>
        </p:nvSpPr>
        <p:spPr>
          <a:xfrm>
            <a:off x="9108558" y="4271243"/>
            <a:ext cx="45719" cy="67337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19A2009-029F-8C94-50A4-A45CDAC13848}"/>
              </a:ext>
            </a:extLst>
          </p:cNvPr>
          <p:cNvSpPr/>
          <p:nvPr/>
        </p:nvSpPr>
        <p:spPr>
          <a:xfrm flipH="1">
            <a:off x="9285412" y="4271243"/>
            <a:ext cx="45719" cy="676917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화살표: 위쪽/아래쪽 25">
            <a:extLst>
              <a:ext uri="{FF2B5EF4-FFF2-40B4-BE49-F238E27FC236}">
                <a16:creationId xmlns:a16="http://schemas.microsoft.com/office/drawing/2014/main" id="{E0B02968-87F0-115B-E641-DDDB06CAB9F3}"/>
              </a:ext>
            </a:extLst>
          </p:cNvPr>
          <p:cNvSpPr/>
          <p:nvPr/>
        </p:nvSpPr>
        <p:spPr>
          <a:xfrm>
            <a:off x="3856563" y="4509320"/>
            <a:ext cx="255181" cy="474921"/>
          </a:xfrm>
          <a:prstGeom prst="upDown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CE60DE2-76E5-A6D4-D777-8DA24477836B}"/>
              </a:ext>
            </a:extLst>
          </p:cNvPr>
          <p:cNvSpPr txBox="1"/>
          <p:nvPr/>
        </p:nvSpPr>
        <p:spPr>
          <a:xfrm>
            <a:off x="2578298" y="2191606"/>
            <a:ext cx="10266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b="1">
                <a:latin typeface="Haettenschweiler" panose="020B0706040902060204" pitchFamily="34" charset="0"/>
              </a:rPr>
              <a:t>웹 서버</a:t>
            </a:r>
            <a:endParaRPr lang="ko-KR" altLang="en-US" b="1" dirty="0">
              <a:latin typeface="Haettenschweiler" panose="020B0706040902060204" pitchFamily="34" charset="0"/>
            </a:endParaRPr>
          </a:p>
        </p:txBody>
      </p:sp>
      <p:sp>
        <p:nvSpPr>
          <p:cNvPr id="28" name="화살표: 오른쪽 27">
            <a:extLst>
              <a:ext uri="{FF2B5EF4-FFF2-40B4-BE49-F238E27FC236}">
                <a16:creationId xmlns:a16="http://schemas.microsoft.com/office/drawing/2014/main" id="{B1007E5C-5A12-DC96-D8DE-9347281CD162}"/>
              </a:ext>
            </a:extLst>
          </p:cNvPr>
          <p:cNvSpPr/>
          <p:nvPr/>
        </p:nvSpPr>
        <p:spPr>
          <a:xfrm>
            <a:off x="7999502" y="3342900"/>
            <a:ext cx="634490" cy="188967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7C2526F-2294-4A54-7363-D2F1D767B283}"/>
              </a:ext>
            </a:extLst>
          </p:cNvPr>
          <p:cNvSpPr txBox="1"/>
          <p:nvPr/>
        </p:nvSpPr>
        <p:spPr>
          <a:xfrm>
            <a:off x="5289117" y="2725978"/>
            <a:ext cx="12388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latin typeface="Haettenschweiler" panose="020B0706040902060204" pitchFamily="34" charset="0"/>
              </a:rPr>
              <a:t>텍스트 파일 </a:t>
            </a:r>
            <a:endParaRPr lang="en-US" altLang="ko-KR" sz="1400" b="1" dirty="0">
              <a:latin typeface="Haettenschweiler" panose="020B0706040902060204" pitchFamily="34" charset="0"/>
            </a:endParaRPr>
          </a:p>
          <a:p>
            <a:pPr algn="ctr"/>
            <a:r>
              <a:rPr lang="ko-KR" altLang="en-US" sz="1400" b="1" dirty="0">
                <a:latin typeface="Haettenschweiler" panose="020B0706040902060204" pitchFamily="34" charset="0"/>
              </a:rPr>
              <a:t>전송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22E9DD5-5987-1E98-E169-4B95A5DF4C76}"/>
              </a:ext>
            </a:extLst>
          </p:cNvPr>
          <p:cNvSpPr txBox="1"/>
          <p:nvPr/>
        </p:nvSpPr>
        <p:spPr>
          <a:xfrm>
            <a:off x="1323113" y="2702181"/>
            <a:ext cx="1047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Django</a:t>
            </a:r>
            <a:endParaRPr lang="ko-KR" altLang="en-US" b="1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40743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평행 사변형 1">
            <a:extLst>
              <a:ext uri="{FF2B5EF4-FFF2-40B4-BE49-F238E27FC236}">
                <a16:creationId xmlns:a16="http://schemas.microsoft.com/office/drawing/2014/main" id="{A694D310-53B6-655B-94BB-46CBA3C15A42}"/>
              </a:ext>
            </a:extLst>
          </p:cNvPr>
          <p:cNvSpPr/>
          <p:nvPr/>
        </p:nvSpPr>
        <p:spPr>
          <a:xfrm>
            <a:off x="4223399" y="278067"/>
            <a:ext cx="2367815" cy="708521"/>
          </a:xfrm>
          <a:prstGeom prst="parallelogram">
            <a:avLst>
              <a:gd name="adj" fmla="val 67359"/>
            </a:avLst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과정</a:t>
            </a:r>
          </a:p>
        </p:txBody>
      </p:sp>
      <p:sp>
        <p:nvSpPr>
          <p:cNvPr id="3" name="평행 사변형 2">
            <a:extLst>
              <a:ext uri="{FF2B5EF4-FFF2-40B4-BE49-F238E27FC236}">
                <a16:creationId xmlns:a16="http://schemas.microsoft.com/office/drawing/2014/main" id="{6024A7B4-B19E-9CBB-BBCB-709135319939}"/>
              </a:ext>
            </a:extLst>
          </p:cNvPr>
          <p:cNvSpPr/>
          <p:nvPr/>
        </p:nvSpPr>
        <p:spPr>
          <a:xfrm>
            <a:off x="1096083" y="379133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주제</a:t>
            </a:r>
          </a:p>
        </p:txBody>
      </p:sp>
      <p:sp>
        <p:nvSpPr>
          <p:cNvPr id="4" name="평행 사변형 3">
            <a:extLst>
              <a:ext uri="{FF2B5EF4-FFF2-40B4-BE49-F238E27FC236}">
                <a16:creationId xmlns:a16="http://schemas.microsoft.com/office/drawing/2014/main" id="{41C746CA-11E4-5F30-E2D1-1282C5FB5D7B}"/>
              </a:ext>
            </a:extLst>
          </p:cNvPr>
          <p:cNvSpPr/>
          <p:nvPr/>
        </p:nvSpPr>
        <p:spPr>
          <a:xfrm>
            <a:off x="2699760" y="370708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제안 배경</a:t>
            </a:r>
          </a:p>
        </p:txBody>
      </p:sp>
      <p:sp>
        <p:nvSpPr>
          <p:cNvPr id="6" name="평행 사변형 5">
            <a:extLst>
              <a:ext uri="{FF2B5EF4-FFF2-40B4-BE49-F238E27FC236}">
                <a16:creationId xmlns:a16="http://schemas.microsoft.com/office/drawing/2014/main" id="{A6420C7C-A8EB-A867-F0F0-4CCE01A608A5}"/>
              </a:ext>
            </a:extLst>
          </p:cNvPr>
          <p:cNvSpPr/>
          <p:nvPr/>
        </p:nvSpPr>
        <p:spPr>
          <a:xfrm>
            <a:off x="6322204" y="388759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기대 효과</a:t>
            </a:r>
          </a:p>
        </p:txBody>
      </p:sp>
      <p:sp>
        <p:nvSpPr>
          <p:cNvPr id="10" name="평행 사변형 9">
            <a:extLst>
              <a:ext uri="{FF2B5EF4-FFF2-40B4-BE49-F238E27FC236}">
                <a16:creationId xmlns:a16="http://schemas.microsoft.com/office/drawing/2014/main" id="{7FE35723-EE81-EB8A-C8CC-065C7E3018DF}"/>
              </a:ext>
            </a:extLst>
          </p:cNvPr>
          <p:cNvSpPr/>
          <p:nvPr/>
        </p:nvSpPr>
        <p:spPr>
          <a:xfrm>
            <a:off x="7927605" y="379134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역할 및 일정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93C9CDE-D642-E1B0-58D8-C31E2BAA62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063" b="91983" l="10000" r="90000">
                        <a14:foregroundMark x1="28235" y1="11814" x2="68235" y2="8439"/>
                        <a14:foregroundMark x1="21765" y1="11814" x2="72941" y2="6329"/>
                        <a14:foregroundMark x1="33529" y1="5485" x2="56471" y2="5485"/>
                        <a14:foregroundMark x1="43529" y1="89873" x2="51176" y2="919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9469" y="114667"/>
            <a:ext cx="751933" cy="10482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0FB2629-E380-D5ED-75ED-C680FAC5A56E}"/>
              </a:ext>
            </a:extLst>
          </p:cNvPr>
          <p:cNvSpPr txBox="1"/>
          <p:nvPr/>
        </p:nvSpPr>
        <p:spPr>
          <a:xfrm>
            <a:off x="4926729" y="1299565"/>
            <a:ext cx="20411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개발 환경</a:t>
            </a:r>
          </a:p>
        </p:txBody>
      </p:sp>
      <p:pic>
        <p:nvPicPr>
          <p:cNvPr id="1026" name="Picture 2" descr="파이썬의 기초 (개발환경 세팅, 문법)">
            <a:extLst>
              <a:ext uri="{FF2B5EF4-FFF2-40B4-BE49-F238E27FC236}">
                <a16:creationId xmlns:a16="http://schemas.microsoft.com/office/drawing/2014/main" id="{A33E8BE8-A809-583C-1D9A-7BEF2E0C97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89" r="15879"/>
          <a:stretch/>
        </p:blipFill>
        <p:spPr bwMode="auto">
          <a:xfrm>
            <a:off x="717990" y="2281400"/>
            <a:ext cx="1892596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.I.L 1st Week (HTML &amp;&amp; CSS)">
            <a:extLst>
              <a:ext uri="{FF2B5EF4-FFF2-40B4-BE49-F238E27FC236}">
                <a16:creationId xmlns:a16="http://schemas.microsoft.com/office/drawing/2014/main" id="{0053D19F-BB08-3E05-B24A-7BB7216CD3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22250" y1="33750" x2="22250" y2="33750"/>
                        <a14:foregroundMark x1="16500" y1="33750" x2="16500" y2="33750"/>
                        <a14:foregroundMark x1="18750" y1="33750" x2="29750" y2="33250"/>
                        <a14:foregroundMark x1="16500" y1="32750" x2="29750" y2="32750"/>
                        <a14:foregroundMark x1="18500" y1="36000" x2="31250" y2="36000"/>
                        <a14:foregroundMark x1="17000" y1="31750" x2="29750" y2="31250"/>
                        <a14:foregroundMark x1="38250" y1="28000" x2="65250" y2="30000"/>
                        <a14:foregroundMark x1="36250" y1="27000" x2="60500" y2="27000"/>
                        <a14:foregroundMark x1="36000" y1="26000" x2="62750" y2="26500"/>
                        <a14:foregroundMark x1="36000" y1="31750" x2="62750" y2="30250"/>
                        <a14:foregroundMark x1="60500" y1="31250" x2="66750" y2="31250"/>
                        <a14:foregroundMark x1="61000" y1="27500" x2="64250" y2="28000"/>
                        <a14:foregroundMark x1="62000" y1="26000" x2="63750" y2="26000"/>
                        <a14:foregroundMark x1="37250" y1="30750" x2="27000" y2="34250"/>
                        <a14:foregroundMark x1="37250" y1="29000" x2="33500" y2="29000"/>
                        <a14:foregroundMark x1="22250" y1="36500" x2="15000" y2="35500"/>
                        <a14:foregroundMark x1="19750" y1="36000" x2="13250" y2="35500"/>
                        <a14:foregroundMark x1="18500" y1="31750" x2="12750" y2="35500"/>
                        <a14:foregroundMark x1="67500" y1="36500" x2="78500" y2="35500"/>
                        <a14:foregroundMark x1="69500" y1="34500" x2="85500" y2="35500"/>
                        <a14:foregroundMark x1="70500" y1="32750" x2="81750" y2="34500"/>
                        <a14:foregroundMark x1="67000" y1="31250" x2="79000" y2="34250"/>
                        <a14:foregroundMark x1="76000" y1="34250" x2="78500" y2="33250"/>
                        <a14:foregroundMark x1="78000" y1="33750" x2="79500" y2="31750"/>
                        <a14:foregroundMark x1="79000" y1="33250" x2="79500" y2="31250"/>
                        <a14:foregroundMark x1="18500" y1="32250" x2="18500" y2="32250"/>
                        <a14:foregroundMark x1="18500" y1="32250" x2="18500" y2="32250"/>
                        <a14:foregroundMark x1="17500" y1="31750" x2="17500" y2="31750"/>
                        <a14:foregroundMark x1="17500" y1="31250" x2="17500" y2="31250"/>
                        <a14:foregroundMark x1="16500" y1="31250" x2="16500" y2="31250"/>
                        <a14:foregroundMark x1="52000" y1="31750" x2="52000" y2="31750"/>
                        <a14:foregroundMark x1="68000" y1="29500" x2="68000" y2="29500"/>
                        <a14:foregroundMark x1="77000" y1="31750" x2="77000" y2="31750"/>
                        <a14:foregroundMark x1="69500" y1="31750" x2="69500" y2="31750"/>
                        <a14:foregroundMark x1="74750" y1="31750" x2="74750" y2="31750"/>
                        <a14:foregroundMark x1="77500" y1="32250" x2="77500" y2="32250"/>
                        <a14:foregroundMark x1="71500" y1="34500" x2="71500" y2="34500"/>
                        <a14:foregroundMark x1="71500" y1="34500" x2="71500" y2="34500"/>
                        <a14:foregroundMark x1="73750" y1="32750" x2="73750" y2="32750"/>
                        <a14:foregroundMark x1="75750" y1="32750" x2="77000" y2="32750"/>
                        <a14:foregroundMark x1="78500" y1="32750" x2="78500" y2="327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0246" b="21595"/>
          <a:stretch/>
        </p:blipFill>
        <p:spPr bwMode="auto">
          <a:xfrm>
            <a:off x="3005544" y="2258873"/>
            <a:ext cx="2520306" cy="1465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OpenCV] TypeError: Expected cv::UMat for argument">
            <a:extLst>
              <a:ext uri="{FF2B5EF4-FFF2-40B4-BE49-F238E27FC236}">
                <a16:creationId xmlns:a16="http://schemas.microsoft.com/office/drawing/2014/main" id="{AA98896A-0E4B-BE9E-684B-7B9E598A9D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83" r="25600"/>
          <a:stretch/>
        </p:blipFill>
        <p:spPr bwMode="auto">
          <a:xfrm>
            <a:off x="6099914" y="2260439"/>
            <a:ext cx="1509653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ow to Install SQLite3 on CentOS 7 - HostnExtra">
            <a:extLst>
              <a:ext uri="{FF2B5EF4-FFF2-40B4-BE49-F238E27FC236}">
                <a16:creationId xmlns:a16="http://schemas.microsoft.com/office/drawing/2014/main" id="{D8BF01D1-47D3-9850-694A-48FDAFEC9A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8" t="-804" r="8558" b="804"/>
          <a:stretch/>
        </p:blipFill>
        <p:spPr bwMode="auto">
          <a:xfrm>
            <a:off x="715926" y="4533314"/>
            <a:ext cx="2037370" cy="1690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JetBrains PyCharm (@pycharm) / Twitter">
            <a:extLst>
              <a:ext uri="{FF2B5EF4-FFF2-40B4-BE49-F238E27FC236}">
                <a16:creationId xmlns:a16="http://schemas.microsoft.com/office/drawing/2014/main" id="{78C83F8B-D6D9-9C2D-A7D6-FC07BCD42A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4136" y="4259490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Microsoft Apps">
            <a:extLst>
              <a:ext uri="{FF2B5EF4-FFF2-40B4-BE49-F238E27FC236}">
                <a16:creationId xmlns:a16="http://schemas.microsoft.com/office/drawing/2014/main" id="{536151CA-C06A-D98A-78E8-B35BD474E6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3084" y="4659395"/>
            <a:ext cx="1343314" cy="1343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Django - 삽질도 두드려 보고,">
            <a:extLst>
              <a:ext uri="{FF2B5EF4-FFF2-40B4-BE49-F238E27FC236}">
                <a16:creationId xmlns:a16="http://schemas.microsoft.com/office/drawing/2014/main" id="{55DC40CC-AFD2-8BDD-D2C8-767D90891A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2221" y="4659395"/>
            <a:ext cx="3171825" cy="1438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0527FC8-2F27-416E-1C7D-21D339CD06F4}"/>
              </a:ext>
            </a:extLst>
          </p:cNvPr>
          <p:cNvSpPr txBox="1"/>
          <p:nvPr/>
        </p:nvSpPr>
        <p:spPr>
          <a:xfrm>
            <a:off x="9172354" y="6205425"/>
            <a:ext cx="1857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Django</a:t>
            </a:r>
            <a:r>
              <a:rPr lang="ko-KR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4.0.3</a:t>
            </a:r>
            <a:endParaRPr lang="ko-KR" altLang="en-US" b="1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AC438A-9B39-182B-F650-9CB8D8FF31C6}"/>
              </a:ext>
            </a:extLst>
          </p:cNvPr>
          <p:cNvSpPr txBox="1"/>
          <p:nvPr/>
        </p:nvSpPr>
        <p:spPr>
          <a:xfrm>
            <a:off x="6096000" y="6160342"/>
            <a:ext cx="2036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b="1" dirty="0" err="1">
                <a:latin typeface="Arial" panose="020B0604020202020204" pitchFamily="34" charset="0"/>
                <a:cs typeface="Arial" panose="020B0604020202020204" pitchFamily="34" charset="0"/>
              </a:rPr>
              <a:t>vscode</a:t>
            </a:r>
            <a:r>
              <a:rPr lang="ko-KR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1.73.1.0</a:t>
            </a:r>
            <a:endParaRPr lang="ko-KR" altLang="en-US" b="1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54F55D-51E8-8B59-1588-19EA6B32631B}"/>
              </a:ext>
            </a:extLst>
          </p:cNvPr>
          <p:cNvSpPr txBox="1"/>
          <p:nvPr/>
        </p:nvSpPr>
        <p:spPr>
          <a:xfrm>
            <a:off x="8132563" y="3956668"/>
            <a:ext cx="1857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b="1" dirty="0" err="1">
                <a:latin typeface="Arial" panose="020B0604020202020204" pitchFamily="34" charset="0"/>
                <a:cs typeface="Arial" panose="020B0604020202020204" pitchFamily="34" charset="0"/>
              </a:rPr>
              <a:t>selenuim</a:t>
            </a:r>
            <a:r>
              <a:rPr lang="ko-KR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4.8.0</a:t>
            </a:r>
            <a:endParaRPr lang="ko-KR" altLang="en-US" b="1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4F6FA9E-F291-2060-4883-E858AEBD803B}"/>
              </a:ext>
            </a:extLst>
          </p:cNvPr>
          <p:cNvSpPr txBox="1"/>
          <p:nvPr/>
        </p:nvSpPr>
        <p:spPr>
          <a:xfrm>
            <a:off x="6092087" y="3964904"/>
            <a:ext cx="1857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b="1" dirty="0" err="1">
                <a:latin typeface="Arial" panose="020B0604020202020204" pitchFamily="34" charset="0"/>
                <a:cs typeface="Arial" panose="020B0604020202020204" pitchFamily="34" charset="0"/>
              </a:rPr>
              <a:t>opencv</a:t>
            </a:r>
            <a:r>
              <a:rPr lang="ko-KR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4.6.0</a:t>
            </a:r>
            <a:endParaRPr lang="ko-KR" altLang="en-US" b="1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4092AEB-B0E9-222C-E46D-ECA870DC4307}"/>
              </a:ext>
            </a:extLst>
          </p:cNvPr>
          <p:cNvSpPr txBox="1"/>
          <p:nvPr/>
        </p:nvSpPr>
        <p:spPr>
          <a:xfrm>
            <a:off x="10148862" y="3964904"/>
            <a:ext cx="1857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folium</a:t>
            </a:r>
            <a:r>
              <a:rPr lang="ko-KR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0.14.0</a:t>
            </a:r>
            <a:endParaRPr lang="ko-KR" altLang="en-US" b="1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D59FD9C-7FD9-0937-D55E-4D68B546A5FB}"/>
              </a:ext>
            </a:extLst>
          </p:cNvPr>
          <p:cNvSpPr txBox="1"/>
          <p:nvPr/>
        </p:nvSpPr>
        <p:spPr>
          <a:xfrm>
            <a:off x="3345377" y="6205425"/>
            <a:ext cx="2261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b="1" dirty="0" err="1">
                <a:latin typeface="Arial" panose="020B0604020202020204" pitchFamily="34" charset="0"/>
                <a:cs typeface="Arial" panose="020B0604020202020204" pitchFamily="34" charset="0"/>
              </a:rPr>
              <a:t>pycharm</a:t>
            </a:r>
            <a:r>
              <a:rPr lang="ko-KR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2022.2.2</a:t>
            </a:r>
            <a:endParaRPr lang="ko-KR" altLang="en-US" b="1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07AE0BE-5AD0-1C15-6858-D47A82B14109}"/>
              </a:ext>
            </a:extLst>
          </p:cNvPr>
          <p:cNvSpPr txBox="1"/>
          <p:nvPr/>
        </p:nvSpPr>
        <p:spPr>
          <a:xfrm>
            <a:off x="3337121" y="3891831"/>
            <a:ext cx="18571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HTML5 + CSS3 + JavaScript</a:t>
            </a:r>
            <a:endParaRPr lang="ko-KR" altLang="en-US" b="1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D15AFA6-5C40-1ABC-729D-125709F8FE31}"/>
              </a:ext>
            </a:extLst>
          </p:cNvPr>
          <p:cNvSpPr txBox="1"/>
          <p:nvPr/>
        </p:nvSpPr>
        <p:spPr>
          <a:xfrm>
            <a:off x="876303" y="3991836"/>
            <a:ext cx="1857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Python 3.11</a:t>
            </a:r>
            <a:endParaRPr lang="ko-KR" altLang="en-US" b="1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ED4A6F7-1B91-1CE1-42AD-5F5A41BA93C5}"/>
              </a:ext>
            </a:extLst>
          </p:cNvPr>
          <p:cNvSpPr txBox="1"/>
          <p:nvPr/>
        </p:nvSpPr>
        <p:spPr>
          <a:xfrm>
            <a:off x="1028496" y="6160341"/>
            <a:ext cx="1258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SQLite3</a:t>
            </a:r>
            <a:endParaRPr lang="ko-KR" altLang="en-US" b="1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40" name="Picture 16" descr="folium] Choropleth 의 legend를 지우는 방법 (Python)">
            <a:extLst>
              <a:ext uri="{FF2B5EF4-FFF2-40B4-BE49-F238E27FC236}">
                <a16:creationId xmlns:a16="http://schemas.microsoft.com/office/drawing/2014/main" id="{38B86971-188D-A275-ADAD-4F48EFCCAE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790"/>
          <a:stretch/>
        </p:blipFill>
        <p:spPr bwMode="auto">
          <a:xfrm>
            <a:off x="10557763" y="2299231"/>
            <a:ext cx="776546" cy="1385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크롬] 셀레늄, Selenium, 크롬, 크롤링, 세팅">
            <a:extLst>
              <a:ext uri="{FF2B5EF4-FFF2-40B4-BE49-F238E27FC236}">
                <a16:creationId xmlns:a16="http://schemas.microsoft.com/office/drawing/2014/main" id="{F30E7B5F-47FC-A0E5-0F99-ACEE12AD9A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4980" y="2458713"/>
            <a:ext cx="1156346" cy="1203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38711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0A5193-8C7E-AE5E-CCC1-22DBB078A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역할및</a:t>
            </a:r>
            <a:r>
              <a:rPr lang="ko-KR" altLang="en-US" dirty="0"/>
              <a:t> 일정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01A3697-842C-2BBB-4EBC-CD46D78CF4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77292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평행 사변형 1">
            <a:extLst>
              <a:ext uri="{FF2B5EF4-FFF2-40B4-BE49-F238E27FC236}">
                <a16:creationId xmlns:a16="http://schemas.microsoft.com/office/drawing/2014/main" id="{2F4817E9-371D-029D-709F-3B043C659D7B}"/>
              </a:ext>
            </a:extLst>
          </p:cNvPr>
          <p:cNvSpPr/>
          <p:nvPr/>
        </p:nvSpPr>
        <p:spPr>
          <a:xfrm>
            <a:off x="7516947" y="251528"/>
            <a:ext cx="2661955" cy="708521"/>
          </a:xfrm>
          <a:prstGeom prst="parallelogram">
            <a:avLst>
              <a:gd name="adj" fmla="val 67359"/>
            </a:avLst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5. </a:t>
            </a:r>
            <a:r>
              <a:rPr lang="ko-KR" altLang="en-US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역할 및 일정</a:t>
            </a:r>
          </a:p>
        </p:txBody>
      </p:sp>
      <p:sp>
        <p:nvSpPr>
          <p:cNvPr id="3" name="평행 사변형 2">
            <a:extLst>
              <a:ext uri="{FF2B5EF4-FFF2-40B4-BE49-F238E27FC236}">
                <a16:creationId xmlns:a16="http://schemas.microsoft.com/office/drawing/2014/main" id="{5B9A2A63-F427-8280-DA1A-F45BF08E6289}"/>
              </a:ext>
            </a:extLst>
          </p:cNvPr>
          <p:cNvSpPr/>
          <p:nvPr/>
        </p:nvSpPr>
        <p:spPr>
          <a:xfrm>
            <a:off x="1096083" y="379133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주제</a:t>
            </a:r>
          </a:p>
        </p:txBody>
      </p:sp>
      <p:sp>
        <p:nvSpPr>
          <p:cNvPr id="5" name="평행 사변형 4">
            <a:extLst>
              <a:ext uri="{FF2B5EF4-FFF2-40B4-BE49-F238E27FC236}">
                <a16:creationId xmlns:a16="http://schemas.microsoft.com/office/drawing/2014/main" id="{85DBEFB0-89DE-C3D5-1CB7-9CE1724F93A5}"/>
              </a:ext>
            </a:extLst>
          </p:cNvPr>
          <p:cNvSpPr/>
          <p:nvPr/>
        </p:nvSpPr>
        <p:spPr>
          <a:xfrm>
            <a:off x="4306515" y="374383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과정</a:t>
            </a:r>
          </a:p>
        </p:txBody>
      </p:sp>
      <p:sp>
        <p:nvSpPr>
          <p:cNvPr id="6" name="평행 사변형 5">
            <a:extLst>
              <a:ext uri="{FF2B5EF4-FFF2-40B4-BE49-F238E27FC236}">
                <a16:creationId xmlns:a16="http://schemas.microsoft.com/office/drawing/2014/main" id="{FB906626-3880-8D50-C5C7-5B3E41DD4911}"/>
              </a:ext>
            </a:extLst>
          </p:cNvPr>
          <p:cNvSpPr/>
          <p:nvPr/>
        </p:nvSpPr>
        <p:spPr>
          <a:xfrm>
            <a:off x="5911731" y="352594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기대 효과</a:t>
            </a:r>
          </a:p>
        </p:txBody>
      </p:sp>
      <p:sp>
        <p:nvSpPr>
          <p:cNvPr id="7" name="평행 사변형 6">
            <a:extLst>
              <a:ext uri="{FF2B5EF4-FFF2-40B4-BE49-F238E27FC236}">
                <a16:creationId xmlns:a16="http://schemas.microsoft.com/office/drawing/2014/main" id="{BE03B2DC-8332-E270-34AD-50CC5BB21369}"/>
              </a:ext>
            </a:extLst>
          </p:cNvPr>
          <p:cNvSpPr/>
          <p:nvPr/>
        </p:nvSpPr>
        <p:spPr>
          <a:xfrm>
            <a:off x="2701299" y="379133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제안 배경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2054E29-F450-F4FA-C509-F17320B13C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063" b="91983" l="10000" r="90000">
                        <a14:foregroundMark x1="28235" y1="11814" x2="68235" y2="8439"/>
                        <a14:foregroundMark x1="21765" y1="11814" x2="72941" y2="6329"/>
                        <a14:foregroundMark x1="33529" y1="5485" x2="56471" y2="5485"/>
                        <a14:foregroundMark x1="43529" y1="89873" x2="51176" y2="919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9469" y="114667"/>
            <a:ext cx="751933" cy="104828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0329D30-60A9-887C-8697-88F0AD3E715A}"/>
              </a:ext>
            </a:extLst>
          </p:cNvPr>
          <p:cNvSpPr txBox="1"/>
          <p:nvPr/>
        </p:nvSpPr>
        <p:spPr>
          <a:xfrm>
            <a:off x="10556622" y="251528"/>
            <a:ext cx="133725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역할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85099F33-6052-75BE-3920-EBCD6C1D515C}"/>
              </a:ext>
            </a:extLst>
          </p:cNvPr>
          <p:cNvGrpSpPr/>
          <p:nvPr/>
        </p:nvGrpSpPr>
        <p:grpSpPr>
          <a:xfrm>
            <a:off x="283535" y="1264016"/>
            <a:ext cx="11603528" cy="5593984"/>
            <a:chOff x="447675" y="838200"/>
            <a:chExt cx="11439525" cy="6019800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902283D6-BE1B-C756-5146-CCD1286EB4E6}"/>
                </a:ext>
              </a:extLst>
            </p:cNvPr>
            <p:cNvSpPr/>
            <p:nvPr/>
          </p:nvSpPr>
          <p:spPr>
            <a:xfrm>
              <a:off x="447675" y="838200"/>
              <a:ext cx="628650" cy="60198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9E0AAD4E-AD15-1150-2A68-D2F7C121238B}"/>
                </a:ext>
              </a:extLst>
            </p:cNvPr>
            <p:cNvSpPr/>
            <p:nvPr/>
          </p:nvSpPr>
          <p:spPr>
            <a:xfrm rot="16200000">
              <a:off x="990600" y="2028825"/>
              <a:ext cx="628650" cy="108585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순서도: 수행의 시작/종료 24">
              <a:extLst>
                <a:ext uri="{FF2B5EF4-FFF2-40B4-BE49-F238E27FC236}">
                  <a16:creationId xmlns:a16="http://schemas.microsoft.com/office/drawing/2014/main" id="{59E6C7C0-E83C-C4CC-E1DD-C7BB419EDF33}"/>
                </a:ext>
              </a:extLst>
            </p:cNvPr>
            <p:cNvSpPr/>
            <p:nvPr/>
          </p:nvSpPr>
          <p:spPr>
            <a:xfrm>
              <a:off x="1476375" y="1033462"/>
              <a:ext cx="10410825" cy="5443538"/>
            </a:xfrm>
            <a:prstGeom prst="flowChartTerminator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7DF1005C-6723-64A3-E7AA-14E902AABA58}"/>
                </a:ext>
              </a:extLst>
            </p:cNvPr>
            <p:cNvSpPr/>
            <p:nvPr/>
          </p:nvSpPr>
          <p:spPr>
            <a:xfrm>
              <a:off x="1547815" y="1835943"/>
              <a:ext cx="3190875" cy="3838575"/>
            </a:xfrm>
            <a:prstGeom prst="ellipse">
              <a:avLst/>
            </a:prstGeom>
            <a:solidFill>
              <a:srgbClr val="D4F4C8"/>
            </a:solidFill>
            <a:ln>
              <a:solidFill>
                <a:srgbClr val="D4F4C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A63433F7-C937-1BC4-C849-924B44C13F50}"/>
                </a:ext>
              </a:extLst>
            </p:cNvPr>
            <p:cNvSpPr/>
            <p:nvPr/>
          </p:nvSpPr>
          <p:spPr>
            <a:xfrm>
              <a:off x="5138739" y="1835943"/>
              <a:ext cx="3190875" cy="3838575"/>
            </a:xfrm>
            <a:prstGeom prst="ellipse">
              <a:avLst/>
            </a:prstGeom>
            <a:solidFill>
              <a:srgbClr val="FFFEC2"/>
            </a:solidFill>
            <a:ln>
              <a:solidFill>
                <a:srgbClr val="FFFEC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E72BD457-F963-92D8-A2A6-A22E95319801}"/>
                </a:ext>
              </a:extLst>
            </p:cNvPr>
            <p:cNvSpPr/>
            <p:nvPr/>
          </p:nvSpPr>
          <p:spPr>
            <a:xfrm>
              <a:off x="8512969" y="1835943"/>
              <a:ext cx="3190875" cy="3838575"/>
            </a:xfrm>
            <a:prstGeom prst="ellipse">
              <a:avLst/>
            </a:prstGeom>
            <a:solidFill>
              <a:srgbClr val="FDCBC7"/>
            </a:solidFill>
            <a:ln>
              <a:solidFill>
                <a:srgbClr val="FDCBC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9B7DE692-1B96-D110-2067-3D0FC40CCAFC}"/>
                </a:ext>
              </a:extLst>
            </p:cNvPr>
            <p:cNvSpPr txBox="1"/>
            <p:nvPr/>
          </p:nvSpPr>
          <p:spPr>
            <a:xfrm>
              <a:off x="2143126" y="4197190"/>
              <a:ext cx="2047875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800" b="1" kern="0" spc="0" dirty="0">
                  <a:solidFill>
                    <a:srgbClr val="000000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홍 유 강</a:t>
              </a:r>
              <a:endParaRPr lang="en-US" altLang="ko-KR" sz="180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endParaRPr lang="en-US" altLang="ko-KR" sz="180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ko-KR" altLang="en-US" sz="1800" b="1" kern="0" spc="0" dirty="0">
                  <a:solidFill>
                    <a:srgbClr val="000000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총괄 및 백 엔드 구축</a:t>
              </a:r>
              <a:endParaRPr lang="ko-KR" altLang="en-US" sz="1800" b="1" kern="0" spc="0" dirty="0">
                <a:solidFill>
                  <a:srgbClr val="000000"/>
                </a:solidFill>
                <a:effectLst/>
                <a:latin typeface="한컴바탕"/>
              </a:endParaRPr>
            </a:p>
            <a:p>
              <a:pPr algn="ctr"/>
              <a:endParaRPr lang="ko-KR" altLang="en-US" b="1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67940D5B-0EB7-29EA-5AFA-A3ACF47A4B65}"/>
                </a:ext>
              </a:extLst>
            </p:cNvPr>
            <p:cNvSpPr txBox="1"/>
            <p:nvPr/>
          </p:nvSpPr>
          <p:spPr>
            <a:xfrm>
              <a:off x="5710238" y="4197190"/>
              <a:ext cx="204787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800" b="1" kern="0" spc="0" dirty="0">
                  <a:solidFill>
                    <a:srgbClr val="000000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최 현 솔</a:t>
              </a:r>
              <a:endParaRPr lang="en-US" altLang="ko-KR" sz="180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endParaRPr lang="en-US" altLang="ko-KR" sz="180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ko-KR" altLang="en-US" b="1" dirty="0"/>
                <a:t>프론트</a:t>
              </a:r>
              <a:r>
                <a:rPr lang="en-US" altLang="ko-KR" b="1" dirty="0"/>
                <a:t> </a:t>
              </a:r>
              <a:r>
                <a:rPr lang="ko-KR" altLang="en-US" b="1" dirty="0"/>
                <a:t>및 백 엔드</a:t>
              </a:r>
              <a:endParaRPr lang="en-US" altLang="ko-KR" b="1" dirty="0"/>
            </a:p>
            <a:p>
              <a:pPr algn="ctr"/>
              <a:r>
                <a:rPr lang="ko-KR" altLang="en-US" b="1" dirty="0"/>
                <a:t>구축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9BA76EA-6A12-3808-29A9-6F33220EAF18}"/>
                </a:ext>
              </a:extLst>
            </p:cNvPr>
            <p:cNvSpPr txBox="1"/>
            <p:nvPr/>
          </p:nvSpPr>
          <p:spPr>
            <a:xfrm>
              <a:off x="9084468" y="4197189"/>
              <a:ext cx="204787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800" b="1" kern="0" spc="0" dirty="0">
                  <a:solidFill>
                    <a:srgbClr val="000000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이 영 서</a:t>
              </a:r>
              <a:endParaRPr lang="en-US" altLang="ko-KR" sz="180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endParaRPr lang="en-US" altLang="ko-KR" b="1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en-US" altLang="ko-KR" sz="1800" b="1" kern="0" spc="0" dirty="0">
                  <a:solidFill>
                    <a:srgbClr val="000000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AI</a:t>
              </a:r>
              <a:r>
                <a:rPr lang="ko-KR" altLang="en-US" sz="1800" b="1" kern="0" spc="0" dirty="0">
                  <a:solidFill>
                    <a:srgbClr val="000000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모델학습</a:t>
              </a:r>
              <a:endParaRPr lang="en-US" altLang="ko-KR" sz="180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en-US" altLang="ko-KR" b="1" kern="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IoT </a:t>
              </a:r>
              <a:r>
                <a:rPr lang="ko-KR" altLang="en-US" b="1" kern="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시스템 개발</a:t>
              </a:r>
              <a:endParaRPr lang="en-US" altLang="ko-KR" sz="180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45" name="그림 44">
              <a:extLst>
                <a:ext uri="{FF2B5EF4-FFF2-40B4-BE49-F238E27FC236}">
                  <a16:creationId xmlns:a16="http://schemas.microsoft.com/office/drawing/2014/main" id="{4A3C00D6-B36B-CAFC-06AA-E54AB9B5CDD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28790" y="2571749"/>
              <a:ext cx="1709810" cy="1597568"/>
            </a:xfrm>
            <a:prstGeom prst="rect">
              <a:avLst/>
            </a:prstGeom>
          </p:spPr>
        </p:pic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06495BC5-94C1-A74F-D924-504E20837EB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94026" y="2558785"/>
              <a:ext cx="1687874" cy="1610531"/>
            </a:xfrm>
            <a:prstGeom prst="rect">
              <a:avLst/>
            </a:prstGeom>
          </p:spPr>
        </p:pic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B8BD5E88-84D0-8CFF-4D98-6CBEFDAA531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374649" y="2565267"/>
              <a:ext cx="1504950" cy="159756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552081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평행 사변형 1">
            <a:extLst>
              <a:ext uri="{FF2B5EF4-FFF2-40B4-BE49-F238E27FC236}">
                <a16:creationId xmlns:a16="http://schemas.microsoft.com/office/drawing/2014/main" id="{2F4817E9-371D-029D-709F-3B043C659D7B}"/>
              </a:ext>
            </a:extLst>
          </p:cNvPr>
          <p:cNvSpPr/>
          <p:nvPr/>
        </p:nvSpPr>
        <p:spPr>
          <a:xfrm>
            <a:off x="7516947" y="251528"/>
            <a:ext cx="2661955" cy="708521"/>
          </a:xfrm>
          <a:prstGeom prst="parallelogram">
            <a:avLst>
              <a:gd name="adj" fmla="val 67359"/>
            </a:avLst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5. </a:t>
            </a:r>
            <a:r>
              <a:rPr lang="ko-KR" altLang="en-US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역할 및 일정</a:t>
            </a:r>
          </a:p>
        </p:txBody>
      </p:sp>
      <p:sp>
        <p:nvSpPr>
          <p:cNvPr id="3" name="평행 사변형 2">
            <a:extLst>
              <a:ext uri="{FF2B5EF4-FFF2-40B4-BE49-F238E27FC236}">
                <a16:creationId xmlns:a16="http://schemas.microsoft.com/office/drawing/2014/main" id="{5B9A2A63-F427-8280-DA1A-F45BF08E6289}"/>
              </a:ext>
            </a:extLst>
          </p:cNvPr>
          <p:cNvSpPr/>
          <p:nvPr/>
        </p:nvSpPr>
        <p:spPr>
          <a:xfrm>
            <a:off x="1096083" y="379133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주제</a:t>
            </a:r>
          </a:p>
        </p:txBody>
      </p:sp>
      <p:sp>
        <p:nvSpPr>
          <p:cNvPr id="6" name="평행 사변형 5">
            <a:extLst>
              <a:ext uri="{FF2B5EF4-FFF2-40B4-BE49-F238E27FC236}">
                <a16:creationId xmlns:a16="http://schemas.microsoft.com/office/drawing/2014/main" id="{FB906626-3880-8D50-C5C7-5B3E41DD4911}"/>
              </a:ext>
            </a:extLst>
          </p:cNvPr>
          <p:cNvSpPr/>
          <p:nvPr/>
        </p:nvSpPr>
        <p:spPr>
          <a:xfrm>
            <a:off x="5911731" y="352594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기대 효과</a:t>
            </a:r>
          </a:p>
        </p:txBody>
      </p:sp>
      <p:sp>
        <p:nvSpPr>
          <p:cNvPr id="7" name="평행 사변형 6">
            <a:extLst>
              <a:ext uri="{FF2B5EF4-FFF2-40B4-BE49-F238E27FC236}">
                <a16:creationId xmlns:a16="http://schemas.microsoft.com/office/drawing/2014/main" id="{BE03B2DC-8332-E270-34AD-50CC5BB21369}"/>
              </a:ext>
            </a:extLst>
          </p:cNvPr>
          <p:cNvSpPr/>
          <p:nvPr/>
        </p:nvSpPr>
        <p:spPr>
          <a:xfrm>
            <a:off x="2701299" y="379133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제안 배경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2054E29-F450-F4FA-C509-F17320B13C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063" b="91983" l="10000" r="90000">
                        <a14:foregroundMark x1="28235" y1="11814" x2="68235" y2="8439"/>
                        <a14:foregroundMark x1="21765" y1="11814" x2="72941" y2="6329"/>
                        <a14:foregroundMark x1="33529" y1="5485" x2="56471" y2="5485"/>
                        <a14:foregroundMark x1="43529" y1="89873" x2="51176" y2="919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9469" y="114667"/>
            <a:ext cx="751933" cy="104828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0329D30-60A9-887C-8697-88F0AD3E715A}"/>
              </a:ext>
            </a:extLst>
          </p:cNvPr>
          <p:cNvSpPr txBox="1"/>
          <p:nvPr/>
        </p:nvSpPr>
        <p:spPr>
          <a:xfrm>
            <a:off x="10556622" y="251528"/>
            <a:ext cx="133725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일정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8E2067C2-D444-3E2B-CA51-2EA2533D7F52}"/>
              </a:ext>
            </a:extLst>
          </p:cNvPr>
          <p:cNvGrpSpPr/>
          <p:nvPr/>
        </p:nvGrpSpPr>
        <p:grpSpPr>
          <a:xfrm>
            <a:off x="814372" y="1771740"/>
            <a:ext cx="11077650" cy="4829175"/>
            <a:chOff x="914324" y="1986801"/>
            <a:chExt cx="10363351" cy="4042524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F4AC0C66-4FE7-096F-1036-B136CCBBAD8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14324" y="1986801"/>
              <a:ext cx="10363351" cy="4042524"/>
            </a:xfrm>
            <a:prstGeom prst="rect">
              <a:avLst/>
            </a:prstGeom>
          </p:spPr>
        </p:pic>
        <p:pic>
          <p:nvPicPr>
            <p:cNvPr id="11" name="Picture 2" descr="계획 - 무료 파일 및 폴더개 아이콘">
              <a:extLst>
                <a:ext uri="{FF2B5EF4-FFF2-40B4-BE49-F238E27FC236}">
                  <a16:creationId xmlns:a16="http://schemas.microsoft.com/office/drawing/2014/main" id="{198C6AD4-7575-C224-99EA-FAF9F0B9D0F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10150" y="2886076"/>
              <a:ext cx="666749" cy="4953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4" descr="Db 파일 형식 기호 - 무료 상호 작용개 아이콘">
              <a:extLst>
                <a:ext uri="{FF2B5EF4-FFF2-40B4-BE49-F238E27FC236}">
                  <a16:creationId xmlns:a16="http://schemas.microsoft.com/office/drawing/2014/main" id="{D11A16CF-C605-BB1F-4A16-F4A3B4511F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55479" y="3381376"/>
              <a:ext cx="542925" cy="4953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8" descr="연필로 문서 작성 - 무료 도구 및기구개 아이콘">
              <a:extLst>
                <a:ext uri="{FF2B5EF4-FFF2-40B4-BE49-F238E27FC236}">
                  <a16:creationId xmlns:a16="http://schemas.microsoft.com/office/drawing/2014/main" id="{9F442CFD-50D3-9FD9-0D3F-19FF073646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98404" y="3876676"/>
              <a:ext cx="542925" cy="4714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10" descr="웹 사이트 - 무료 현서와 웹개 아이콘">
              <a:extLst>
                <a:ext uri="{FF2B5EF4-FFF2-40B4-BE49-F238E27FC236}">
                  <a16:creationId xmlns:a16="http://schemas.microsoft.com/office/drawing/2014/main" id="{513F478C-8E06-702D-F1E4-C7867834EE4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17572" y="4305299"/>
              <a:ext cx="542925" cy="5429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14" descr="오류 수정 - 무료 컴퓨터개 아이콘">
              <a:extLst>
                <a:ext uri="{FF2B5EF4-FFF2-40B4-BE49-F238E27FC236}">
                  <a16:creationId xmlns:a16="http://schemas.microsoft.com/office/drawing/2014/main" id="{60C81DD2-B74D-4C64-FF98-D4A5A3A0F7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30898" y="4786310"/>
              <a:ext cx="542925" cy="5429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18" descr="시연 - 무료 사람들개 아이콘">
              <a:extLst>
                <a:ext uri="{FF2B5EF4-FFF2-40B4-BE49-F238E27FC236}">
                  <a16:creationId xmlns:a16="http://schemas.microsoft.com/office/drawing/2014/main" id="{7E55B941-1D3D-A88D-E4A8-720BBE3D6D3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44699" y="5124450"/>
              <a:ext cx="781050" cy="781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7" name="평행 사변형 16">
            <a:extLst>
              <a:ext uri="{FF2B5EF4-FFF2-40B4-BE49-F238E27FC236}">
                <a16:creationId xmlns:a16="http://schemas.microsoft.com/office/drawing/2014/main" id="{6D3458A6-2C24-C86A-AAA3-176B4FA3D899}"/>
              </a:ext>
            </a:extLst>
          </p:cNvPr>
          <p:cNvSpPr/>
          <p:nvPr/>
        </p:nvSpPr>
        <p:spPr>
          <a:xfrm>
            <a:off x="4306515" y="374383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과정</a:t>
            </a:r>
          </a:p>
        </p:txBody>
      </p:sp>
    </p:spTree>
    <p:extLst>
      <p:ext uri="{BB962C8B-B14F-4D97-AF65-F5344CB8AC3E}">
        <p14:creationId xmlns:p14="http://schemas.microsoft.com/office/powerpoint/2010/main" val="2662967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294C9DC-E95D-DF28-7447-69B8EB820C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5852" y="-59267"/>
            <a:ext cx="12257851" cy="6917267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5C9CD685-4856-94BF-B205-076685BFBBB7}"/>
              </a:ext>
            </a:extLst>
          </p:cNvPr>
          <p:cNvSpPr/>
          <p:nvPr/>
        </p:nvSpPr>
        <p:spPr>
          <a:xfrm>
            <a:off x="-270933" y="-59268"/>
            <a:ext cx="12462933" cy="6993467"/>
          </a:xfrm>
          <a:prstGeom prst="rect">
            <a:avLst/>
          </a:prstGeom>
          <a:solidFill>
            <a:schemeClr val="tx1">
              <a:alpha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103CF81F-F03C-E9A1-2A5E-F62FD624F747}"/>
              </a:ext>
            </a:extLst>
          </p:cNvPr>
          <p:cNvSpPr txBox="1">
            <a:spLocks/>
          </p:cNvSpPr>
          <p:nvPr/>
        </p:nvSpPr>
        <p:spPr>
          <a:xfrm>
            <a:off x="2209007" y="2693502"/>
            <a:ext cx="7773985" cy="1470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75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２</a:t>
            </a:r>
            <a:r>
              <a:rPr lang="en-US" altLang="ko-KR" sz="75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   </a:t>
            </a:r>
            <a:r>
              <a:rPr lang="ko-KR" altLang="en-US" sz="75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개발과정</a:t>
            </a:r>
          </a:p>
        </p:txBody>
      </p:sp>
    </p:spTree>
    <p:extLst>
      <p:ext uri="{BB962C8B-B14F-4D97-AF65-F5344CB8AC3E}">
        <p14:creationId xmlns:p14="http://schemas.microsoft.com/office/powerpoint/2010/main" val="1111850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평행 사변형 1">
            <a:extLst>
              <a:ext uri="{FF2B5EF4-FFF2-40B4-BE49-F238E27FC236}">
                <a16:creationId xmlns:a16="http://schemas.microsoft.com/office/drawing/2014/main" id="{A694D310-53B6-655B-94BB-46CBA3C15A42}"/>
              </a:ext>
            </a:extLst>
          </p:cNvPr>
          <p:cNvSpPr/>
          <p:nvPr/>
        </p:nvSpPr>
        <p:spPr>
          <a:xfrm>
            <a:off x="4223399" y="278067"/>
            <a:ext cx="2367815" cy="708521"/>
          </a:xfrm>
          <a:prstGeom prst="parallelogram">
            <a:avLst>
              <a:gd name="adj" fmla="val 67359"/>
            </a:avLst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과정</a:t>
            </a:r>
          </a:p>
        </p:txBody>
      </p:sp>
      <p:sp>
        <p:nvSpPr>
          <p:cNvPr id="3" name="평행 사변형 2">
            <a:extLst>
              <a:ext uri="{FF2B5EF4-FFF2-40B4-BE49-F238E27FC236}">
                <a16:creationId xmlns:a16="http://schemas.microsoft.com/office/drawing/2014/main" id="{6024A7B4-B19E-9CBB-BBCB-709135319939}"/>
              </a:ext>
            </a:extLst>
          </p:cNvPr>
          <p:cNvSpPr/>
          <p:nvPr/>
        </p:nvSpPr>
        <p:spPr>
          <a:xfrm>
            <a:off x="1096083" y="379133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주제</a:t>
            </a:r>
          </a:p>
        </p:txBody>
      </p:sp>
      <p:sp>
        <p:nvSpPr>
          <p:cNvPr id="4" name="평행 사변형 3">
            <a:extLst>
              <a:ext uri="{FF2B5EF4-FFF2-40B4-BE49-F238E27FC236}">
                <a16:creationId xmlns:a16="http://schemas.microsoft.com/office/drawing/2014/main" id="{41C746CA-11E4-5F30-E2D1-1282C5FB5D7B}"/>
              </a:ext>
            </a:extLst>
          </p:cNvPr>
          <p:cNvSpPr/>
          <p:nvPr/>
        </p:nvSpPr>
        <p:spPr>
          <a:xfrm>
            <a:off x="2699760" y="370708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제안 배경</a:t>
            </a:r>
          </a:p>
        </p:txBody>
      </p:sp>
      <p:sp>
        <p:nvSpPr>
          <p:cNvPr id="6" name="평행 사변형 5">
            <a:extLst>
              <a:ext uri="{FF2B5EF4-FFF2-40B4-BE49-F238E27FC236}">
                <a16:creationId xmlns:a16="http://schemas.microsoft.com/office/drawing/2014/main" id="{A6420C7C-A8EB-A867-F0F0-4CCE01A608A5}"/>
              </a:ext>
            </a:extLst>
          </p:cNvPr>
          <p:cNvSpPr/>
          <p:nvPr/>
        </p:nvSpPr>
        <p:spPr>
          <a:xfrm>
            <a:off x="6322204" y="388759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기대 효과</a:t>
            </a:r>
          </a:p>
        </p:txBody>
      </p:sp>
      <p:sp>
        <p:nvSpPr>
          <p:cNvPr id="10" name="평행 사변형 9">
            <a:extLst>
              <a:ext uri="{FF2B5EF4-FFF2-40B4-BE49-F238E27FC236}">
                <a16:creationId xmlns:a16="http://schemas.microsoft.com/office/drawing/2014/main" id="{7FE35723-EE81-EB8A-C8CC-065C7E3018DF}"/>
              </a:ext>
            </a:extLst>
          </p:cNvPr>
          <p:cNvSpPr/>
          <p:nvPr/>
        </p:nvSpPr>
        <p:spPr>
          <a:xfrm>
            <a:off x="7927605" y="379134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역할 및 일정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93C9CDE-D642-E1B0-58D8-C31E2BAA62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063" b="91983" l="10000" r="90000">
                        <a14:foregroundMark x1="28235" y1="11814" x2="68235" y2="8439"/>
                        <a14:foregroundMark x1="21765" y1="11814" x2="72941" y2="6329"/>
                        <a14:foregroundMark x1="33529" y1="5485" x2="56471" y2="5485"/>
                        <a14:foregroundMark x1="43529" y1="89873" x2="51176" y2="919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9469" y="114667"/>
            <a:ext cx="751933" cy="10482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0FB2629-E380-D5ED-75ED-C680FAC5A56E}"/>
              </a:ext>
            </a:extLst>
          </p:cNvPr>
          <p:cNvSpPr txBox="1"/>
          <p:nvPr/>
        </p:nvSpPr>
        <p:spPr>
          <a:xfrm>
            <a:off x="3976888" y="1299565"/>
            <a:ext cx="38979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u="sng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유스케이스</a:t>
            </a:r>
            <a:r>
              <a:rPr lang="ko-KR" altLang="en-US" sz="3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3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&amp; ERD</a:t>
            </a:r>
            <a:endParaRPr lang="ko-KR" altLang="en-US" sz="3600" b="1" u="sng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77D8891-788E-DA54-ACD1-5D72E03D23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013" y="3139088"/>
            <a:ext cx="1442140" cy="94077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07C6CBD-828A-6CDE-C677-D940DC4B5B7F}"/>
              </a:ext>
            </a:extLst>
          </p:cNvPr>
          <p:cNvSpPr txBox="1"/>
          <p:nvPr/>
        </p:nvSpPr>
        <p:spPr>
          <a:xfrm>
            <a:off x="403365" y="4330995"/>
            <a:ext cx="1442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b="1" dirty="0">
                <a:latin typeface="Haettenschweiler" panose="020B0706040902060204" pitchFamily="34" charset="0"/>
              </a:rPr>
              <a:t>지역 관리자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4DAD77F-FA10-2943-37B9-23D3CB4C9536}"/>
              </a:ext>
            </a:extLst>
          </p:cNvPr>
          <p:cNvSpPr/>
          <p:nvPr/>
        </p:nvSpPr>
        <p:spPr>
          <a:xfrm>
            <a:off x="2001264" y="2186622"/>
            <a:ext cx="1486351" cy="5063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로그인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7FBD1E2-96AE-6617-9C47-148F746CAF46}"/>
              </a:ext>
            </a:extLst>
          </p:cNvPr>
          <p:cNvSpPr/>
          <p:nvPr/>
        </p:nvSpPr>
        <p:spPr>
          <a:xfrm>
            <a:off x="2001264" y="2884453"/>
            <a:ext cx="1486351" cy="5063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중계기 목록</a:t>
            </a:r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B1C5047-81A5-6AA6-6766-2D9F8CD63FE7}"/>
              </a:ext>
            </a:extLst>
          </p:cNvPr>
          <p:cNvSpPr/>
          <p:nvPr/>
        </p:nvSpPr>
        <p:spPr>
          <a:xfrm>
            <a:off x="2001263" y="3627284"/>
            <a:ext cx="1486351" cy="5063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신호등 목록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493AFB4-4C08-588B-4EFC-A5CEEFC46EA0}"/>
              </a:ext>
            </a:extLst>
          </p:cNvPr>
          <p:cNvSpPr/>
          <p:nvPr/>
        </p:nvSpPr>
        <p:spPr>
          <a:xfrm>
            <a:off x="2001262" y="4415115"/>
            <a:ext cx="1486351" cy="5063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제어 페이지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F9A3EA8-E6AD-87FB-EDC5-0A783359E1BC}"/>
              </a:ext>
            </a:extLst>
          </p:cNvPr>
          <p:cNvSpPr/>
          <p:nvPr/>
        </p:nvSpPr>
        <p:spPr>
          <a:xfrm>
            <a:off x="3830732" y="3981694"/>
            <a:ext cx="1612669" cy="6986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클라이언트 </a:t>
            </a:r>
            <a:endParaRPr lang="en-US" altLang="ko-KR" dirty="0"/>
          </a:p>
          <a:p>
            <a:pPr algn="ctr"/>
            <a:r>
              <a:rPr lang="ko-KR" altLang="en-US" dirty="0"/>
              <a:t>소켓 생성</a:t>
            </a:r>
            <a:endParaRPr lang="en-US" altLang="ko-KR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8B7705D-30FE-C6F8-E70A-92FC2637E689}"/>
              </a:ext>
            </a:extLst>
          </p:cNvPr>
          <p:cNvSpPr/>
          <p:nvPr/>
        </p:nvSpPr>
        <p:spPr>
          <a:xfrm>
            <a:off x="3830732" y="4835348"/>
            <a:ext cx="1612669" cy="6986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텍스트 파일전송</a:t>
            </a:r>
            <a:endParaRPr lang="en-US" altLang="ko-KR" dirty="0"/>
          </a:p>
          <a:p>
            <a:pPr algn="ctr"/>
            <a:endParaRPr lang="ko-KR" altLang="en-US" dirty="0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95648700-5FC1-BA4E-62B8-2BEF82CB63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9449" y="2241653"/>
            <a:ext cx="5856391" cy="329229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E8D79A55-70C7-4AFD-C94F-821D85CC51CD}"/>
              </a:ext>
            </a:extLst>
          </p:cNvPr>
          <p:cNvSpPr txBox="1"/>
          <p:nvPr/>
        </p:nvSpPr>
        <p:spPr>
          <a:xfrm>
            <a:off x="8972420" y="5855777"/>
            <a:ext cx="765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ERD</a:t>
            </a:r>
            <a:endParaRPr lang="ko-KR" altLang="en-US" b="1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5C91EA5-7E2F-E627-6FF8-CF5ED6F6BFD2}"/>
              </a:ext>
            </a:extLst>
          </p:cNvPr>
          <p:cNvSpPr txBox="1"/>
          <p:nvPr/>
        </p:nvSpPr>
        <p:spPr>
          <a:xfrm>
            <a:off x="2247013" y="5855777"/>
            <a:ext cx="1442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b="1">
                <a:latin typeface="Haettenschweiler" panose="020B0706040902060204" pitchFamily="34" charset="0"/>
              </a:rPr>
              <a:t>유스케이스</a:t>
            </a:r>
            <a:endParaRPr lang="ko-KR" altLang="en-US" b="1" dirty="0">
              <a:latin typeface="Haettenschweiler" panose="020B070604090206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17625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평행 사변형 1">
            <a:extLst>
              <a:ext uri="{FF2B5EF4-FFF2-40B4-BE49-F238E27FC236}">
                <a16:creationId xmlns:a16="http://schemas.microsoft.com/office/drawing/2014/main" id="{A694D310-53B6-655B-94BB-46CBA3C15A42}"/>
              </a:ext>
            </a:extLst>
          </p:cNvPr>
          <p:cNvSpPr/>
          <p:nvPr/>
        </p:nvSpPr>
        <p:spPr>
          <a:xfrm>
            <a:off x="4223399" y="278067"/>
            <a:ext cx="2367815" cy="708521"/>
          </a:xfrm>
          <a:prstGeom prst="parallelogram">
            <a:avLst>
              <a:gd name="adj" fmla="val 67359"/>
            </a:avLst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과정</a:t>
            </a:r>
          </a:p>
        </p:txBody>
      </p:sp>
      <p:sp>
        <p:nvSpPr>
          <p:cNvPr id="3" name="평행 사변형 2">
            <a:extLst>
              <a:ext uri="{FF2B5EF4-FFF2-40B4-BE49-F238E27FC236}">
                <a16:creationId xmlns:a16="http://schemas.microsoft.com/office/drawing/2014/main" id="{6024A7B4-B19E-9CBB-BBCB-709135319939}"/>
              </a:ext>
            </a:extLst>
          </p:cNvPr>
          <p:cNvSpPr/>
          <p:nvPr/>
        </p:nvSpPr>
        <p:spPr>
          <a:xfrm>
            <a:off x="1096083" y="379133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주제</a:t>
            </a:r>
          </a:p>
        </p:txBody>
      </p:sp>
      <p:sp>
        <p:nvSpPr>
          <p:cNvPr id="4" name="평행 사변형 3">
            <a:extLst>
              <a:ext uri="{FF2B5EF4-FFF2-40B4-BE49-F238E27FC236}">
                <a16:creationId xmlns:a16="http://schemas.microsoft.com/office/drawing/2014/main" id="{41C746CA-11E4-5F30-E2D1-1282C5FB5D7B}"/>
              </a:ext>
            </a:extLst>
          </p:cNvPr>
          <p:cNvSpPr/>
          <p:nvPr/>
        </p:nvSpPr>
        <p:spPr>
          <a:xfrm>
            <a:off x="2699760" y="370708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제안 배경</a:t>
            </a:r>
          </a:p>
        </p:txBody>
      </p:sp>
      <p:sp>
        <p:nvSpPr>
          <p:cNvPr id="6" name="평행 사변형 5">
            <a:extLst>
              <a:ext uri="{FF2B5EF4-FFF2-40B4-BE49-F238E27FC236}">
                <a16:creationId xmlns:a16="http://schemas.microsoft.com/office/drawing/2014/main" id="{A6420C7C-A8EB-A867-F0F0-4CCE01A608A5}"/>
              </a:ext>
            </a:extLst>
          </p:cNvPr>
          <p:cNvSpPr/>
          <p:nvPr/>
        </p:nvSpPr>
        <p:spPr>
          <a:xfrm>
            <a:off x="6322204" y="388759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기대 효과</a:t>
            </a:r>
          </a:p>
        </p:txBody>
      </p:sp>
      <p:sp>
        <p:nvSpPr>
          <p:cNvPr id="10" name="평행 사변형 9">
            <a:extLst>
              <a:ext uri="{FF2B5EF4-FFF2-40B4-BE49-F238E27FC236}">
                <a16:creationId xmlns:a16="http://schemas.microsoft.com/office/drawing/2014/main" id="{7FE35723-EE81-EB8A-C8CC-065C7E3018DF}"/>
              </a:ext>
            </a:extLst>
          </p:cNvPr>
          <p:cNvSpPr/>
          <p:nvPr/>
        </p:nvSpPr>
        <p:spPr>
          <a:xfrm>
            <a:off x="7927605" y="379134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역할 및 일정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93C9CDE-D642-E1B0-58D8-C31E2BAA62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063" b="91983" l="10000" r="90000">
                        <a14:foregroundMark x1="28235" y1="11814" x2="68235" y2="8439"/>
                        <a14:foregroundMark x1="21765" y1="11814" x2="72941" y2="6329"/>
                        <a14:foregroundMark x1="33529" y1="5485" x2="56471" y2="5485"/>
                        <a14:foregroundMark x1="43529" y1="89873" x2="51176" y2="919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9469" y="114667"/>
            <a:ext cx="751933" cy="10482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0FB2629-E380-D5ED-75ED-C680FAC5A56E}"/>
              </a:ext>
            </a:extLst>
          </p:cNvPr>
          <p:cNvSpPr txBox="1"/>
          <p:nvPr/>
        </p:nvSpPr>
        <p:spPr>
          <a:xfrm>
            <a:off x="4147440" y="1299565"/>
            <a:ext cx="38971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웹 구현</a:t>
            </a:r>
            <a:r>
              <a:rPr lang="en-US" altLang="ko-KR" sz="3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3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로그인</a:t>
            </a:r>
            <a:r>
              <a:rPr lang="en-US" altLang="ko-KR" sz="3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3600" b="1" u="sng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7D787677-DB0D-96C0-1E81-588C2D218D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043" y="2350312"/>
            <a:ext cx="5328207" cy="390525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6AF1DE39-B2AF-7BDB-E26B-E39B49C9CA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4328" y="2350312"/>
            <a:ext cx="5259497" cy="390525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24864C3C-E6B8-7C30-FE7C-8332D6B077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94328" y="2350312"/>
            <a:ext cx="5259497" cy="390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1872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평행 사변형 1">
            <a:extLst>
              <a:ext uri="{FF2B5EF4-FFF2-40B4-BE49-F238E27FC236}">
                <a16:creationId xmlns:a16="http://schemas.microsoft.com/office/drawing/2014/main" id="{A694D310-53B6-655B-94BB-46CBA3C15A42}"/>
              </a:ext>
            </a:extLst>
          </p:cNvPr>
          <p:cNvSpPr/>
          <p:nvPr/>
        </p:nvSpPr>
        <p:spPr>
          <a:xfrm>
            <a:off x="4223399" y="278067"/>
            <a:ext cx="2367815" cy="708521"/>
          </a:xfrm>
          <a:prstGeom prst="parallelogram">
            <a:avLst>
              <a:gd name="adj" fmla="val 67359"/>
            </a:avLst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과정</a:t>
            </a:r>
          </a:p>
        </p:txBody>
      </p:sp>
      <p:sp>
        <p:nvSpPr>
          <p:cNvPr id="3" name="평행 사변형 2">
            <a:extLst>
              <a:ext uri="{FF2B5EF4-FFF2-40B4-BE49-F238E27FC236}">
                <a16:creationId xmlns:a16="http://schemas.microsoft.com/office/drawing/2014/main" id="{6024A7B4-B19E-9CBB-BBCB-709135319939}"/>
              </a:ext>
            </a:extLst>
          </p:cNvPr>
          <p:cNvSpPr/>
          <p:nvPr/>
        </p:nvSpPr>
        <p:spPr>
          <a:xfrm>
            <a:off x="1096083" y="379133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주제</a:t>
            </a:r>
          </a:p>
        </p:txBody>
      </p:sp>
      <p:sp>
        <p:nvSpPr>
          <p:cNvPr id="4" name="평행 사변형 3">
            <a:extLst>
              <a:ext uri="{FF2B5EF4-FFF2-40B4-BE49-F238E27FC236}">
                <a16:creationId xmlns:a16="http://schemas.microsoft.com/office/drawing/2014/main" id="{41C746CA-11E4-5F30-E2D1-1282C5FB5D7B}"/>
              </a:ext>
            </a:extLst>
          </p:cNvPr>
          <p:cNvSpPr/>
          <p:nvPr/>
        </p:nvSpPr>
        <p:spPr>
          <a:xfrm>
            <a:off x="2699760" y="370708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제안 배경</a:t>
            </a:r>
          </a:p>
        </p:txBody>
      </p:sp>
      <p:sp>
        <p:nvSpPr>
          <p:cNvPr id="6" name="평행 사변형 5">
            <a:extLst>
              <a:ext uri="{FF2B5EF4-FFF2-40B4-BE49-F238E27FC236}">
                <a16:creationId xmlns:a16="http://schemas.microsoft.com/office/drawing/2014/main" id="{A6420C7C-A8EB-A867-F0F0-4CCE01A608A5}"/>
              </a:ext>
            </a:extLst>
          </p:cNvPr>
          <p:cNvSpPr/>
          <p:nvPr/>
        </p:nvSpPr>
        <p:spPr>
          <a:xfrm>
            <a:off x="6322204" y="388759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기대 효과</a:t>
            </a:r>
          </a:p>
        </p:txBody>
      </p:sp>
      <p:sp>
        <p:nvSpPr>
          <p:cNvPr id="10" name="평행 사변형 9">
            <a:extLst>
              <a:ext uri="{FF2B5EF4-FFF2-40B4-BE49-F238E27FC236}">
                <a16:creationId xmlns:a16="http://schemas.microsoft.com/office/drawing/2014/main" id="{7FE35723-EE81-EB8A-C8CC-065C7E3018DF}"/>
              </a:ext>
            </a:extLst>
          </p:cNvPr>
          <p:cNvSpPr/>
          <p:nvPr/>
        </p:nvSpPr>
        <p:spPr>
          <a:xfrm>
            <a:off x="7927605" y="379134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역할 및 일정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93C9CDE-D642-E1B0-58D8-C31E2BAA62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063" b="91983" l="10000" r="90000">
                        <a14:foregroundMark x1="28235" y1="11814" x2="68235" y2="8439"/>
                        <a14:foregroundMark x1="21765" y1="11814" x2="72941" y2="6329"/>
                        <a14:foregroundMark x1="33529" y1="5485" x2="56471" y2="5485"/>
                        <a14:foregroundMark x1="43529" y1="89873" x2="51176" y2="919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9469" y="114667"/>
            <a:ext cx="751933" cy="10482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0FB2629-E380-D5ED-75ED-C680FAC5A56E}"/>
              </a:ext>
            </a:extLst>
          </p:cNvPr>
          <p:cNvSpPr txBox="1"/>
          <p:nvPr/>
        </p:nvSpPr>
        <p:spPr>
          <a:xfrm>
            <a:off x="3121470" y="1299565"/>
            <a:ext cx="59490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웹 구현</a:t>
            </a:r>
            <a:r>
              <a:rPr lang="en-US" altLang="ko-KR" sz="3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3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컨트롤러 리스트 </a:t>
            </a:r>
            <a:r>
              <a:rPr lang="en-US" altLang="ko-KR" sz="3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3600" b="1" u="sng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7D787677-DB0D-96C0-1E81-588C2D218D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043" y="2350312"/>
            <a:ext cx="5328207" cy="390525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6AF1DE39-B2AF-7BDB-E26B-E39B49C9CA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4328" y="2350312"/>
            <a:ext cx="5259497" cy="390525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B1667DD-43E3-2060-4471-712125CB29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2043" y="2350311"/>
            <a:ext cx="5328207" cy="390525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4143467-092C-F941-A791-B9924CE2AA9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94328" y="2350311"/>
            <a:ext cx="5259497" cy="390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9781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평행 사변형 1">
            <a:extLst>
              <a:ext uri="{FF2B5EF4-FFF2-40B4-BE49-F238E27FC236}">
                <a16:creationId xmlns:a16="http://schemas.microsoft.com/office/drawing/2014/main" id="{A694D310-53B6-655B-94BB-46CBA3C15A42}"/>
              </a:ext>
            </a:extLst>
          </p:cNvPr>
          <p:cNvSpPr/>
          <p:nvPr/>
        </p:nvSpPr>
        <p:spPr>
          <a:xfrm>
            <a:off x="4223399" y="278067"/>
            <a:ext cx="2367815" cy="708521"/>
          </a:xfrm>
          <a:prstGeom prst="parallelogram">
            <a:avLst>
              <a:gd name="adj" fmla="val 67359"/>
            </a:avLst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과정</a:t>
            </a:r>
          </a:p>
        </p:txBody>
      </p:sp>
      <p:sp>
        <p:nvSpPr>
          <p:cNvPr id="3" name="평행 사변형 2">
            <a:extLst>
              <a:ext uri="{FF2B5EF4-FFF2-40B4-BE49-F238E27FC236}">
                <a16:creationId xmlns:a16="http://schemas.microsoft.com/office/drawing/2014/main" id="{6024A7B4-B19E-9CBB-BBCB-709135319939}"/>
              </a:ext>
            </a:extLst>
          </p:cNvPr>
          <p:cNvSpPr/>
          <p:nvPr/>
        </p:nvSpPr>
        <p:spPr>
          <a:xfrm>
            <a:off x="1096083" y="379133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주제</a:t>
            </a:r>
          </a:p>
        </p:txBody>
      </p:sp>
      <p:sp>
        <p:nvSpPr>
          <p:cNvPr id="4" name="평행 사변형 3">
            <a:extLst>
              <a:ext uri="{FF2B5EF4-FFF2-40B4-BE49-F238E27FC236}">
                <a16:creationId xmlns:a16="http://schemas.microsoft.com/office/drawing/2014/main" id="{41C746CA-11E4-5F30-E2D1-1282C5FB5D7B}"/>
              </a:ext>
            </a:extLst>
          </p:cNvPr>
          <p:cNvSpPr/>
          <p:nvPr/>
        </p:nvSpPr>
        <p:spPr>
          <a:xfrm>
            <a:off x="2699760" y="370708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제안 배경</a:t>
            </a:r>
          </a:p>
        </p:txBody>
      </p:sp>
      <p:sp>
        <p:nvSpPr>
          <p:cNvPr id="6" name="평행 사변형 5">
            <a:extLst>
              <a:ext uri="{FF2B5EF4-FFF2-40B4-BE49-F238E27FC236}">
                <a16:creationId xmlns:a16="http://schemas.microsoft.com/office/drawing/2014/main" id="{A6420C7C-A8EB-A867-F0F0-4CCE01A608A5}"/>
              </a:ext>
            </a:extLst>
          </p:cNvPr>
          <p:cNvSpPr/>
          <p:nvPr/>
        </p:nvSpPr>
        <p:spPr>
          <a:xfrm>
            <a:off x="6322204" y="388759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기대 효과</a:t>
            </a:r>
          </a:p>
        </p:txBody>
      </p:sp>
      <p:sp>
        <p:nvSpPr>
          <p:cNvPr id="10" name="평행 사변형 9">
            <a:extLst>
              <a:ext uri="{FF2B5EF4-FFF2-40B4-BE49-F238E27FC236}">
                <a16:creationId xmlns:a16="http://schemas.microsoft.com/office/drawing/2014/main" id="{7FE35723-EE81-EB8A-C8CC-065C7E3018DF}"/>
              </a:ext>
            </a:extLst>
          </p:cNvPr>
          <p:cNvSpPr/>
          <p:nvPr/>
        </p:nvSpPr>
        <p:spPr>
          <a:xfrm>
            <a:off x="7927605" y="379134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역할 및 일정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93C9CDE-D642-E1B0-58D8-C31E2BAA62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063" b="91983" l="10000" r="90000">
                        <a14:foregroundMark x1="28235" y1="11814" x2="68235" y2="8439"/>
                        <a14:foregroundMark x1="21765" y1="11814" x2="72941" y2="6329"/>
                        <a14:foregroundMark x1="33529" y1="5485" x2="56471" y2="5485"/>
                        <a14:foregroundMark x1="43529" y1="89873" x2="51176" y2="919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9469" y="114667"/>
            <a:ext cx="751933" cy="10482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0FB2629-E380-D5ED-75ED-C680FAC5A56E}"/>
              </a:ext>
            </a:extLst>
          </p:cNvPr>
          <p:cNvSpPr txBox="1"/>
          <p:nvPr/>
        </p:nvSpPr>
        <p:spPr>
          <a:xfrm>
            <a:off x="3300738" y="1299565"/>
            <a:ext cx="55905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웹 </a:t>
            </a:r>
            <a:r>
              <a:rPr lang="ko-KR" altLang="en-US" sz="3600" b="1" u="sng">
                <a:latin typeface="나눔고딕" panose="020D0604000000000000" pitchFamily="50" charset="-127"/>
                <a:ea typeface="나눔고딕" panose="020D0604000000000000" pitchFamily="50" charset="-127"/>
              </a:rPr>
              <a:t>구현</a:t>
            </a:r>
            <a:r>
              <a:rPr lang="en-US" altLang="ko-KR" sz="3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3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신호등 리스트</a:t>
            </a:r>
            <a:r>
              <a:rPr lang="en-US" altLang="ko-KR" sz="3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3600" b="1" u="sng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7D787677-DB0D-96C0-1E81-588C2D218D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043" y="2350312"/>
            <a:ext cx="5328207" cy="390525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6AF1DE39-B2AF-7BDB-E26B-E39B49C9CA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4328" y="2350312"/>
            <a:ext cx="5259497" cy="390525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58D1031-C361-8AE3-28B6-467AB1AAFA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2042" y="2341886"/>
            <a:ext cx="5328207" cy="3905249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113AD8A-C6AA-5926-EB1C-28D2FACB20F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36059" y="2368363"/>
            <a:ext cx="5217766" cy="3878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2062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C9CB0415-9C35-F7E1-BBEC-614BA904E90F}"/>
              </a:ext>
            </a:extLst>
          </p:cNvPr>
          <p:cNvGrpSpPr/>
          <p:nvPr/>
        </p:nvGrpSpPr>
        <p:grpSpPr>
          <a:xfrm>
            <a:off x="-755540" y="0"/>
            <a:ext cx="12947540" cy="6858000"/>
            <a:chOff x="-1020011" y="-287867"/>
            <a:chExt cx="13703080" cy="7281334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10B675B2-68CD-93DA-FE85-F0662B0562F6}"/>
                </a:ext>
              </a:extLst>
            </p:cNvPr>
            <p:cNvSpPr/>
            <p:nvPr/>
          </p:nvSpPr>
          <p:spPr>
            <a:xfrm>
              <a:off x="-287867" y="-287867"/>
              <a:ext cx="12970934" cy="7281334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2B735566-3CC2-F242-DD1B-C76136CD4F35}"/>
                </a:ext>
              </a:extLst>
            </p:cNvPr>
            <p:cNvGrpSpPr/>
            <p:nvPr/>
          </p:nvGrpSpPr>
          <p:grpSpPr>
            <a:xfrm>
              <a:off x="-152751" y="0"/>
              <a:ext cx="12835820" cy="6747309"/>
              <a:chOff x="1874430" y="653521"/>
              <a:chExt cx="8715656" cy="4914900"/>
            </a:xfrm>
          </p:grpSpPr>
          <p:sp>
            <p:nvSpPr>
              <p:cNvPr id="17" name="순서도: 처리 16">
                <a:extLst>
                  <a:ext uri="{FF2B5EF4-FFF2-40B4-BE49-F238E27FC236}">
                    <a16:creationId xmlns:a16="http://schemas.microsoft.com/office/drawing/2014/main" id="{193F3CD2-5702-C472-56B4-7B749918D1FA}"/>
                  </a:ext>
                </a:extLst>
              </p:cNvPr>
              <p:cNvSpPr/>
              <p:nvPr/>
            </p:nvSpPr>
            <p:spPr>
              <a:xfrm>
                <a:off x="1981200" y="653521"/>
                <a:ext cx="8407400" cy="4914900"/>
              </a:xfrm>
              <a:prstGeom prst="flowChartProcess">
                <a:avLst/>
              </a:prstGeom>
              <a:noFill/>
              <a:ln w="123825" cmpd="sng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6B2B1C70-D1E7-C10E-F247-96FBB1C1F61E}"/>
                  </a:ext>
                </a:extLst>
              </p:cNvPr>
              <p:cNvSpPr/>
              <p:nvPr/>
            </p:nvSpPr>
            <p:spPr>
              <a:xfrm>
                <a:off x="1874430" y="1391070"/>
                <a:ext cx="456257" cy="3409421"/>
              </a:xfrm>
              <a:prstGeom prst="rect">
                <a:avLst/>
              </a:prstGeom>
              <a:solidFill>
                <a:schemeClr val="tx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E0D0B369-C444-8875-F60B-1F3718409F0E}"/>
                  </a:ext>
                </a:extLst>
              </p:cNvPr>
              <p:cNvSpPr/>
              <p:nvPr/>
            </p:nvSpPr>
            <p:spPr>
              <a:xfrm>
                <a:off x="10133828" y="1391070"/>
                <a:ext cx="456258" cy="3409421"/>
              </a:xfrm>
              <a:prstGeom prst="rect">
                <a:avLst/>
              </a:prstGeom>
              <a:solidFill>
                <a:schemeClr val="tx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B159E2EE-ABA0-0DD4-EDAB-E8A3EAB5EBF2}"/>
                </a:ext>
              </a:extLst>
            </p:cNvPr>
            <p:cNvGrpSpPr/>
            <p:nvPr/>
          </p:nvGrpSpPr>
          <p:grpSpPr>
            <a:xfrm>
              <a:off x="-1020011" y="2819738"/>
              <a:ext cx="4521200" cy="1066123"/>
              <a:chOff x="3937000" y="2877954"/>
              <a:chExt cx="4521200" cy="1066123"/>
            </a:xfrm>
          </p:grpSpPr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E762414F-FE10-8FD1-249E-1BB4F2546448}"/>
                  </a:ext>
                </a:extLst>
              </p:cNvPr>
              <p:cNvSpPr/>
              <p:nvPr/>
            </p:nvSpPr>
            <p:spPr>
              <a:xfrm>
                <a:off x="5245768" y="2877954"/>
                <a:ext cx="1963554" cy="1066123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제목 1">
                <a:extLst>
                  <a:ext uri="{FF2B5EF4-FFF2-40B4-BE49-F238E27FC236}">
                    <a16:creationId xmlns:a16="http://schemas.microsoft.com/office/drawing/2014/main" id="{4ABDB5E9-3484-CFCC-CA26-18A2C690C0C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37000" y="3127375"/>
                <a:ext cx="4521200" cy="783696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rmAutofit fontScale="77500" lnSpcReduction="20000"/>
              </a:bodyPr>
              <a:lstStyle>
                <a:lvl1pPr algn="ctr" defTabSz="914400" rtl="0" eaLnBrk="1" latinLnBrk="1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ko-KR" altLang="en-US" sz="7200" b="1" dirty="0">
                    <a:solidFill>
                      <a:schemeClr val="tx2">
                        <a:lumMod val="7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목차</a:t>
                </a:r>
              </a:p>
            </p:txBody>
          </p:sp>
        </p:grpSp>
        <p:sp>
          <p:nvSpPr>
            <p:cNvPr id="29" name="평행 사변형 28">
              <a:extLst>
                <a:ext uri="{FF2B5EF4-FFF2-40B4-BE49-F238E27FC236}">
                  <a16:creationId xmlns:a16="http://schemas.microsoft.com/office/drawing/2014/main" id="{BBCE5150-5837-89DD-79EE-2844500444EE}"/>
                </a:ext>
              </a:extLst>
            </p:cNvPr>
            <p:cNvSpPr/>
            <p:nvPr/>
          </p:nvSpPr>
          <p:spPr>
            <a:xfrm>
              <a:off x="6611750" y="706392"/>
              <a:ext cx="5102642" cy="862525"/>
            </a:xfrm>
            <a:prstGeom prst="parallelogram">
              <a:avLst>
                <a:gd name="adj" fmla="val 67359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1.   </a:t>
              </a:r>
              <a:r>
                <a:rPr lang="ko-KR" altLang="en-US" sz="32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기획 및 배경</a:t>
              </a:r>
            </a:p>
          </p:txBody>
        </p:sp>
        <p:sp>
          <p:nvSpPr>
            <p:cNvPr id="34" name="평행 사변형 33">
              <a:extLst>
                <a:ext uri="{FF2B5EF4-FFF2-40B4-BE49-F238E27FC236}">
                  <a16:creationId xmlns:a16="http://schemas.microsoft.com/office/drawing/2014/main" id="{F77E1EBA-C70F-5B2D-6998-A51B3DAB357E}"/>
                </a:ext>
              </a:extLst>
            </p:cNvPr>
            <p:cNvSpPr/>
            <p:nvPr/>
          </p:nvSpPr>
          <p:spPr>
            <a:xfrm>
              <a:off x="5895663" y="1844046"/>
              <a:ext cx="5102642" cy="862525"/>
            </a:xfrm>
            <a:prstGeom prst="parallelogram">
              <a:avLst>
                <a:gd name="adj" fmla="val 67359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2.    </a:t>
              </a:r>
              <a:r>
                <a:rPr lang="ko-KR" altLang="en-US" sz="32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개발과정</a:t>
              </a:r>
            </a:p>
          </p:txBody>
        </p:sp>
        <p:sp>
          <p:nvSpPr>
            <p:cNvPr id="35" name="평행 사변형 34">
              <a:extLst>
                <a:ext uri="{FF2B5EF4-FFF2-40B4-BE49-F238E27FC236}">
                  <a16:creationId xmlns:a16="http://schemas.microsoft.com/office/drawing/2014/main" id="{AA380A08-7211-8137-93A6-DE0F79A696DE}"/>
                </a:ext>
              </a:extLst>
            </p:cNvPr>
            <p:cNvSpPr/>
            <p:nvPr/>
          </p:nvSpPr>
          <p:spPr>
            <a:xfrm>
              <a:off x="5204835" y="3015153"/>
              <a:ext cx="5102642" cy="862525"/>
            </a:xfrm>
            <a:prstGeom prst="parallelogram">
              <a:avLst>
                <a:gd name="adj" fmla="val 67359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3.    </a:t>
              </a:r>
              <a:r>
                <a:rPr lang="ko-KR" altLang="en-US" sz="32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기대효과</a:t>
              </a:r>
            </a:p>
          </p:txBody>
        </p:sp>
        <p:sp>
          <p:nvSpPr>
            <p:cNvPr id="36" name="평행 사변형 35">
              <a:extLst>
                <a:ext uri="{FF2B5EF4-FFF2-40B4-BE49-F238E27FC236}">
                  <a16:creationId xmlns:a16="http://schemas.microsoft.com/office/drawing/2014/main" id="{6BADA8D6-16A0-4045-2607-1A760016A0A3}"/>
                </a:ext>
              </a:extLst>
            </p:cNvPr>
            <p:cNvSpPr/>
            <p:nvPr/>
          </p:nvSpPr>
          <p:spPr>
            <a:xfrm>
              <a:off x="4490962" y="4152807"/>
              <a:ext cx="5102642" cy="862525"/>
            </a:xfrm>
            <a:prstGeom prst="parallelogram">
              <a:avLst>
                <a:gd name="adj" fmla="val 67359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4.    </a:t>
              </a:r>
              <a:r>
                <a:rPr lang="ko-KR" altLang="en-US" sz="32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시연</a:t>
              </a:r>
            </a:p>
          </p:txBody>
        </p:sp>
        <p:sp>
          <p:nvSpPr>
            <p:cNvPr id="37" name="평행 사변형 36">
              <a:extLst>
                <a:ext uri="{FF2B5EF4-FFF2-40B4-BE49-F238E27FC236}">
                  <a16:creationId xmlns:a16="http://schemas.microsoft.com/office/drawing/2014/main" id="{76185CFB-AA39-B4CC-EC40-A794A13580CC}"/>
                </a:ext>
              </a:extLst>
            </p:cNvPr>
            <p:cNvSpPr/>
            <p:nvPr/>
          </p:nvSpPr>
          <p:spPr>
            <a:xfrm>
              <a:off x="3850752" y="5339568"/>
              <a:ext cx="5102642" cy="862525"/>
            </a:xfrm>
            <a:prstGeom prst="parallelogram">
              <a:avLst>
                <a:gd name="adj" fmla="val 67359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5.    </a:t>
              </a:r>
              <a:r>
                <a:rPr lang="ko-KR" altLang="en-US" sz="32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추후계획</a:t>
              </a:r>
            </a:p>
          </p:txBody>
        </p:sp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B2E73581-9BC6-D84D-AA1F-4F305F8B995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9135" b="89904" l="9231" r="92308">
                          <a14:foregroundMark x1="89231" y1="59615" x2="89615" y2="54327"/>
                          <a14:foregroundMark x1="90769" y1="62500" x2="90000" y2="61058"/>
                          <a14:foregroundMark x1="90385" y1="58654" x2="91538" y2="64904"/>
                          <a14:foregroundMark x1="91923" y1="58654" x2="91154" y2="65865"/>
                          <a14:foregroundMark x1="92692" y1="68269" x2="91923" y2="62500"/>
                          <a14:foregroundMark x1="10769" y1="43750" x2="9231" y2="43750"/>
                          <a14:foregroundMark x1="52308" y1="78365" x2="52308" y2="81250"/>
                          <a14:foregroundMark x1="18462" y1="53365" x2="18462" y2="55288"/>
                          <a14:foregroundMark x1="80000" y1="72115" x2="84615" y2="69231"/>
                          <a14:backgroundMark x1="90385" y1="85096" x2="90385" y2="85096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21420042">
              <a:off x="9395447" y="4340285"/>
              <a:ext cx="2915435" cy="2332348"/>
            </a:xfrm>
            <a:prstGeom prst="rect">
              <a:avLst/>
            </a:prstGeom>
          </p:spPr>
        </p:pic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6DF08AF3-803F-09D5-4BC3-3DF0E1F94F18}"/>
                </a:ext>
              </a:extLst>
            </p:cNvPr>
            <p:cNvGrpSpPr/>
            <p:nvPr/>
          </p:nvGrpSpPr>
          <p:grpSpPr>
            <a:xfrm>
              <a:off x="3850752" y="336590"/>
              <a:ext cx="2513488" cy="1507456"/>
              <a:chOff x="13726865" y="324576"/>
              <a:chExt cx="4075102" cy="2825870"/>
            </a:xfrm>
          </p:grpSpPr>
          <p:pic>
            <p:nvPicPr>
              <p:cNvPr id="11" name="Object 27">
                <a:extLst>
                  <a:ext uri="{FF2B5EF4-FFF2-40B4-BE49-F238E27FC236}">
                    <a16:creationId xmlns:a16="http://schemas.microsoft.com/office/drawing/2014/main" id="{450B1A31-4F43-66B3-2697-555357FC2C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3726865" y="324576"/>
                <a:ext cx="4075102" cy="2825870"/>
              </a:xfrm>
              <a:prstGeom prst="rect">
                <a:avLst/>
              </a:prstGeom>
            </p:spPr>
          </p:pic>
        </p:grp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A58D7885-779C-58BA-9DFB-52E7455ED2ED}"/>
                </a:ext>
              </a:extLst>
            </p:cNvPr>
            <p:cNvGrpSpPr/>
            <p:nvPr/>
          </p:nvGrpSpPr>
          <p:grpSpPr>
            <a:xfrm rot="21403426">
              <a:off x="9638128" y="4795870"/>
              <a:ext cx="2496796" cy="1629557"/>
              <a:chOff x="7326962" y="510314"/>
              <a:chExt cx="5636936" cy="3646751"/>
            </a:xfrm>
          </p:grpSpPr>
          <p:pic>
            <p:nvPicPr>
              <p:cNvPr id="6" name="Object 36">
                <a:extLst>
                  <a:ext uri="{FF2B5EF4-FFF2-40B4-BE49-F238E27FC236}">
                    <a16:creationId xmlns:a16="http://schemas.microsoft.com/office/drawing/2014/main" id="{1BC9F0B4-2D7B-F7D3-9D77-2520078FD5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7326962" y="510314"/>
                <a:ext cx="5636936" cy="364675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5259466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평행 사변형 1">
            <a:extLst>
              <a:ext uri="{FF2B5EF4-FFF2-40B4-BE49-F238E27FC236}">
                <a16:creationId xmlns:a16="http://schemas.microsoft.com/office/drawing/2014/main" id="{A694D310-53B6-655B-94BB-46CBA3C15A42}"/>
              </a:ext>
            </a:extLst>
          </p:cNvPr>
          <p:cNvSpPr/>
          <p:nvPr/>
        </p:nvSpPr>
        <p:spPr>
          <a:xfrm>
            <a:off x="4223399" y="278067"/>
            <a:ext cx="2367815" cy="708521"/>
          </a:xfrm>
          <a:prstGeom prst="parallelogram">
            <a:avLst>
              <a:gd name="adj" fmla="val 67359"/>
            </a:avLst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과정</a:t>
            </a:r>
          </a:p>
        </p:txBody>
      </p:sp>
      <p:sp>
        <p:nvSpPr>
          <p:cNvPr id="3" name="평행 사변형 2">
            <a:extLst>
              <a:ext uri="{FF2B5EF4-FFF2-40B4-BE49-F238E27FC236}">
                <a16:creationId xmlns:a16="http://schemas.microsoft.com/office/drawing/2014/main" id="{6024A7B4-B19E-9CBB-BBCB-709135319939}"/>
              </a:ext>
            </a:extLst>
          </p:cNvPr>
          <p:cNvSpPr/>
          <p:nvPr/>
        </p:nvSpPr>
        <p:spPr>
          <a:xfrm>
            <a:off x="1096083" y="379133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주제</a:t>
            </a:r>
          </a:p>
        </p:txBody>
      </p:sp>
      <p:sp>
        <p:nvSpPr>
          <p:cNvPr id="4" name="평행 사변형 3">
            <a:extLst>
              <a:ext uri="{FF2B5EF4-FFF2-40B4-BE49-F238E27FC236}">
                <a16:creationId xmlns:a16="http://schemas.microsoft.com/office/drawing/2014/main" id="{41C746CA-11E4-5F30-E2D1-1282C5FB5D7B}"/>
              </a:ext>
            </a:extLst>
          </p:cNvPr>
          <p:cNvSpPr/>
          <p:nvPr/>
        </p:nvSpPr>
        <p:spPr>
          <a:xfrm>
            <a:off x="2699760" y="370708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제안 배경</a:t>
            </a:r>
          </a:p>
        </p:txBody>
      </p:sp>
      <p:sp>
        <p:nvSpPr>
          <p:cNvPr id="6" name="평행 사변형 5">
            <a:extLst>
              <a:ext uri="{FF2B5EF4-FFF2-40B4-BE49-F238E27FC236}">
                <a16:creationId xmlns:a16="http://schemas.microsoft.com/office/drawing/2014/main" id="{A6420C7C-A8EB-A867-F0F0-4CCE01A608A5}"/>
              </a:ext>
            </a:extLst>
          </p:cNvPr>
          <p:cNvSpPr/>
          <p:nvPr/>
        </p:nvSpPr>
        <p:spPr>
          <a:xfrm>
            <a:off x="6322204" y="388759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기대 효과</a:t>
            </a:r>
          </a:p>
        </p:txBody>
      </p:sp>
      <p:sp>
        <p:nvSpPr>
          <p:cNvPr id="10" name="평행 사변형 9">
            <a:extLst>
              <a:ext uri="{FF2B5EF4-FFF2-40B4-BE49-F238E27FC236}">
                <a16:creationId xmlns:a16="http://schemas.microsoft.com/office/drawing/2014/main" id="{7FE35723-EE81-EB8A-C8CC-065C7E3018DF}"/>
              </a:ext>
            </a:extLst>
          </p:cNvPr>
          <p:cNvSpPr/>
          <p:nvPr/>
        </p:nvSpPr>
        <p:spPr>
          <a:xfrm>
            <a:off x="7927605" y="379134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역할 및 일정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93C9CDE-D642-E1B0-58D8-C31E2BAA62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063" b="91983" l="10000" r="90000">
                        <a14:foregroundMark x1="28235" y1="11814" x2="68235" y2="8439"/>
                        <a14:foregroundMark x1="21765" y1="11814" x2="72941" y2="6329"/>
                        <a14:foregroundMark x1="33529" y1="5485" x2="56471" y2="5485"/>
                        <a14:foregroundMark x1="43529" y1="89873" x2="51176" y2="919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9469" y="114667"/>
            <a:ext cx="751933" cy="10482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0FB2629-E380-D5ED-75ED-C680FAC5A56E}"/>
              </a:ext>
            </a:extLst>
          </p:cNvPr>
          <p:cNvSpPr txBox="1"/>
          <p:nvPr/>
        </p:nvSpPr>
        <p:spPr>
          <a:xfrm>
            <a:off x="3300738" y="1299565"/>
            <a:ext cx="55905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웹 구현</a:t>
            </a:r>
            <a:r>
              <a:rPr lang="en-US" altLang="ko-KR" sz="3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3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신호등 제어</a:t>
            </a:r>
            <a:r>
              <a:rPr lang="en-US" altLang="ko-KR" sz="3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3600" b="1" u="sng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7D787677-DB0D-96C0-1E81-588C2D218D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043" y="2350312"/>
            <a:ext cx="5328207" cy="390525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6AF1DE39-B2AF-7BDB-E26B-E39B49C9CA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4328" y="2350312"/>
            <a:ext cx="5259497" cy="390525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58D1031-C361-8AE3-28B6-467AB1AAFA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2042" y="2341886"/>
            <a:ext cx="5328207" cy="3905249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113AD8A-C6AA-5926-EB1C-28D2FACB20F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36059" y="2368363"/>
            <a:ext cx="5217766" cy="387877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0EF21C5-D212-7C24-DBE9-5DFE8738BF5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2041" y="2368363"/>
            <a:ext cx="5328207" cy="390524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85CBF8B-6157-D78D-78D1-BCF5ACA5CFA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94326" y="2350312"/>
            <a:ext cx="5259499" cy="3896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6256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평행 사변형 1">
            <a:extLst>
              <a:ext uri="{FF2B5EF4-FFF2-40B4-BE49-F238E27FC236}">
                <a16:creationId xmlns:a16="http://schemas.microsoft.com/office/drawing/2014/main" id="{A694D310-53B6-655B-94BB-46CBA3C15A42}"/>
              </a:ext>
            </a:extLst>
          </p:cNvPr>
          <p:cNvSpPr/>
          <p:nvPr/>
        </p:nvSpPr>
        <p:spPr>
          <a:xfrm>
            <a:off x="4223399" y="278067"/>
            <a:ext cx="2367815" cy="708521"/>
          </a:xfrm>
          <a:prstGeom prst="parallelogram">
            <a:avLst>
              <a:gd name="adj" fmla="val 67359"/>
            </a:avLst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과정</a:t>
            </a:r>
          </a:p>
        </p:txBody>
      </p:sp>
      <p:sp>
        <p:nvSpPr>
          <p:cNvPr id="3" name="평행 사변형 2">
            <a:extLst>
              <a:ext uri="{FF2B5EF4-FFF2-40B4-BE49-F238E27FC236}">
                <a16:creationId xmlns:a16="http://schemas.microsoft.com/office/drawing/2014/main" id="{6024A7B4-B19E-9CBB-BBCB-709135319939}"/>
              </a:ext>
            </a:extLst>
          </p:cNvPr>
          <p:cNvSpPr/>
          <p:nvPr/>
        </p:nvSpPr>
        <p:spPr>
          <a:xfrm>
            <a:off x="1096083" y="379133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주제</a:t>
            </a:r>
          </a:p>
        </p:txBody>
      </p:sp>
      <p:sp>
        <p:nvSpPr>
          <p:cNvPr id="4" name="평행 사변형 3">
            <a:extLst>
              <a:ext uri="{FF2B5EF4-FFF2-40B4-BE49-F238E27FC236}">
                <a16:creationId xmlns:a16="http://schemas.microsoft.com/office/drawing/2014/main" id="{41C746CA-11E4-5F30-E2D1-1282C5FB5D7B}"/>
              </a:ext>
            </a:extLst>
          </p:cNvPr>
          <p:cNvSpPr/>
          <p:nvPr/>
        </p:nvSpPr>
        <p:spPr>
          <a:xfrm>
            <a:off x="2699760" y="370708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제안 배경</a:t>
            </a:r>
          </a:p>
        </p:txBody>
      </p:sp>
      <p:sp>
        <p:nvSpPr>
          <p:cNvPr id="6" name="평행 사변형 5">
            <a:extLst>
              <a:ext uri="{FF2B5EF4-FFF2-40B4-BE49-F238E27FC236}">
                <a16:creationId xmlns:a16="http://schemas.microsoft.com/office/drawing/2014/main" id="{A6420C7C-A8EB-A867-F0F0-4CCE01A608A5}"/>
              </a:ext>
            </a:extLst>
          </p:cNvPr>
          <p:cNvSpPr/>
          <p:nvPr/>
        </p:nvSpPr>
        <p:spPr>
          <a:xfrm>
            <a:off x="6322204" y="388759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기대 효과</a:t>
            </a:r>
          </a:p>
        </p:txBody>
      </p:sp>
      <p:sp>
        <p:nvSpPr>
          <p:cNvPr id="10" name="평행 사변형 9">
            <a:extLst>
              <a:ext uri="{FF2B5EF4-FFF2-40B4-BE49-F238E27FC236}">
                <a16:creationId xmlns:a16="http://schemas.microsoft.com/office/drawing/2014/main" id="{7FE35723-EE81-EB8A-C8CC-065C7E3018DF}"/>
              </a:ext>
            </a:extLst>
          </p:cNvPr>
          <p:cNvSpPr/>
          <p:nvPr/>
        </p:nvSpPr>
        <p:spPr>
          <a:xfrm>
            <a:off x="7927605" y="379134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역할 및 일정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93C9CDE-D642-E1B0-58D8-C31E2BAA62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063" b="91983" l="10000" r="90000">
                        <a14:foregroundMark x1="28235" y1="11814" x2="68235" y2="8439"/>
                        <a14:foregroundMark x1="21765" y1="11814" x2="72941" y2="6329"/>
                        <a14:foregroundMark x1="33529" y1="5485" x2="56471" y2="5485"/>
                        <a14:foregroundMark x1="43529" y1="89873" x2="51176" y2="919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9469" y="114667"/>
            <a:ext cx="751933" cy="10482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0FB2629-E380-D5ED-75ED-C680FAC5A56E}"/>
              </a:ext>
            </a:extLst>
          </p:cNvPr>
          <p:cNvSpPr txBox="1"/>
          <p:nvPr/>
        </p:nvSpPr>
        <p:spPr>
          <a:xfrm>
            <a:off x="3519533" y="1356272"/>
            <a:ext cx="48872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웹 구현</a:t>
            </a:r>
            <a:r>
              <a:rPr lang="en-US" altLang="ko-KR" sz="3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3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클라이언트 소켓</a:t>
            </a:r>
            <a:r>
              <a:rPr lang="en-US" altLang="ko-KR" sz="3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3600" b="1" u="sng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7F6FBD6-1608-0E77-C433-1E402E9B7588}"/>
              </a:ext>
            </a:extLst>
          </p:cNvPr>
          <p:cNvSpPr txBox="1"/>
          <p:nvPr/>
        </p:nvSpPr>
        <p:spPr>
          <a:xfrm>
            <a:off x="970535" y="2277786"/>
            <a:ext cx="1242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b="1" dirty="0">
                <a:latin typeface="Haettenschweiler" panose="020B0706040902060204" pitchFamily="34" charset="0"/>
              </a:rPr>
              <a:t>소켓이란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580433A-C2E8-6BF8-1237-B83005151D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0535" y="2762343"/>
            <a:ext cx="10250929" cy="133331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CA045B9-44BB-F1B5-9B30-E927EAF5347B}"/>
              </a:ext>
            </a:extLst>
          </p:cNvPr>
          <p:cNvSpPr txBox="1"/>
          <p:nvPr/>
        </p:nvSpPr>
        <p:spPr>
          <a:xfrm>
            <a:off x="3752578" y="4373022"/>
            <a:ext cx="8514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b="1" dirty="0">
                <a:latin typeface="Haettenschweiler" panose="020B0706040902060204" pitchFamily="34" charset="0"/>
              </a:rPr>
              <a:t>프로그램이 네트워크에서 데이터를 통신할 수 있도록 연결해주는 </a:t>
            </a:r>
            <a:r>
              <a:rPr lang="ko-KR" altLang="en-US" b="1" dirty="0" err="1">
                <a:latin typeface="Haettenschweiler" panose="020B0706040902060204" pitchFamily="34" charset="0"/>
              </a:rPr>
              <a:t>연결부</a:t>
            </a:r>
            <a:r>
              <a:rPr lang="en-US" altLang="ko-KR" b="1" dirty="0">
                <a:latin typeface="Haettenschweiler" panose="020B0706040902060204" pitchFamily="34" charset="0"/>
              </a:rPr>
              <a:t>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CA3ECCA-E56B-B223-3E8F-511DE67EAC9E}"/>
              </a:ext>
            </a:extLst>
          </p:cNvPr>
          <p:cNvSpPr txBox="1"/>
          <p:nvPr/>
        </p:nvSpPr>
        <p:spPr>
          <a:xfrm>
            <a:off x="3752577" y="4855396"/>
            <a:ext cx="8514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b="1" dirty="0">
                <a:latin typeface="Haettenschweiler" panose="020B0706040902060204" pitchFamily="34" charset="0"/>
              </a:rPr>
              <a:t>서버 간 양방향 통신이 필요한 프로그램에 사용됨</a:t>
            </a:r>
            <a:r>
              <a:rPr lang="en-US" altLang="ko-KR" b="1" dirty="0">
                <a:latin typeface="Haettenschweiler" panose="020B070604090206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567553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평행 사변형 1">
            <a:extLst>
              <a:ext uri="{FF2B5EF4-FFF2-40B4-BE49-F238E27FC236}">
                <a16:creationId xmlns:a16="http://schemas.microsoft.com/office/drawing/2014/main" id="{A694D310-53B6-655B-94BB-46CBA3C15A42}"/>
              </a:ext>
            </a:extLst>
          </p:cNvPr>
          <p:cNvSpPr/>
          <p:nvPr/>
        </p:nvSpPr>
        <p:spPr>
          <a:xfrm>
            <a:off x="4223399" y="278067"/>
            <a:ext cx="2367815" cy="708521"/>
          </a:xfrm>
          <a:prstGeom prst="parallelogram">
            <a:avLst>
              <a:gd name="adj" fmla="val 67359"/>
            </a:avLst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과정</a:t>
            </a:r>
          </a:p>
        </p:txBody>
      </p:sp>
      <p:sp>
        <p:nvSpPr>
          <p:cNvPr id="3" name="평행 사변형 2">
            <a:extLst>
              <a:ext uri="{FF2B5EF4-FFF2-40B4-BE49-F238E27FC236}">
                <a16:creationId xmlns:a16="http://schemas.microsoft.com/office/drawing/2014/main" id="{6024A7B4-B19E-9CBB-BBCB-709135319939}"/>
              </a:ext>
            </a:extLst>
          </p:cNvPr>
          <p:cNvSpPr/>
          <p:nvPr/>
        </p:nvSpPr>
        <p:spPr>
          <a:xfrm>
            <a:off x="1096083" y="379133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주제</a:t>
            </a:r>
          </a:p>
        </p:txBody>
      </p:sp>
      <p:sp>
        <p:nvSpPr>
          <p:cNvPr id="4" name="평행 사변형 3">
            <a:extLst>
              <a:ext uri="{FF2B5EF4-FFF2-40B4-BE49-F238E27FC236}">
                <a16:creationId xmlns:a16="http://schemas.microsoft.com/office/drawing/2014/main" id="{41C746CA-11E4-5F30-E2D1-1282C5FB5D7B}"/>
              </a:ext>
            </a:extLst>
          </p:cNvPr>
          <p:cNvSpPr/>
          <p:nvPr/>
        </p:nvSpPr>
        <p:spPr>
          <a:xfrm>
            <a:off x="2699760" y="370708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제안 배경</a:t>
            </a:r>
          </a:p>
        </p:txBody>
      </p:sp>
      <p:sp>
        <p:nvSpPr>
          <p:cNvPr id="6" name="평행 사변형 5">
            <a:extLst>
              <a:ext uri="{FF2B5EF4-FFF2-40B4-BE49-F238E27FC236}">
                <a16:creationId xmlns:a16="http://schemas.microsoft.com/office/drawing/2014/main" id="{A6420C7C-A8EB-A867-F0F0-4CCE01A608A5}"/>
              </a:ext>
            </a:extLst>
          </p:cNvPr>
          <p:cNvSpPr/>
          <p:nvPr/>
        </p:nvSpPr>
        <p:spPr>
          <a:xfrm>
            <a:off x="6322204" y="388759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기대 효과</a:t>
            </a:r>
          </a:p>
        </p:txBody>
      </p:sp>
      <p:sp>
        <p:nvSpPr>
          <p:cNvPr id="10" name="평행 사변형 9">
            <a:extLst>
              <a:ext uri="{FF2B5EF4-FFF2-40B4-BE49-F238E27FC236}">
                <a16:creationId xmlns:a16="http://schemas.microsoft.com/office/drawing/2014/main" id="{7FE35723-EE81-EB8A-C8CC-065C7E3018DF}"/>
              </a:ext>
            </a:extLst>
          </p:cNvPr>
          <p:cNvSpPr/>
          <p:nvPr/>
        </p:nvSpPr>
        <p:spPr>
          <a:xfrm>
            <a:off x="7927605" y="379134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역할 및 일정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93C9CDE-D642-E1B0-58D8-C31E2BAA62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063" b="91983" l="10000" r="90000">
                        <a14:foregroundMark x1="28235" y1="11814" x2="68235" y2="8439"/>
                        <a14:foregroundMark x1="21765" y1="11814" x2="72941" y2="6329"/>
                        <a14:foregroundMark x1="33529" y1="5485" x2="56471" y2="5485"/>
                        <a14:foregroundMark x1="43529" y1="89873" x2="51176" y2="919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9469" y="114667"/>
            <a:ext cx="751933" cy="10482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0FB2629-E380-D5ED-75ED-C680FAC5A56E}"/>
              </a:ext>
            </a:extLst>
          </p:cNvPr>
          <p:cNvSpPr txBox="1"/>
          <p:nvPr/>
        </p:nvSpPr>
        <p:spPr>
          <a:xfrm>
            <a:off x="3519533" y="1356272"/>
            <a:ext cx="48872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웹 구현</a:t>
            </a:r>
            <a:r>
              <a:rPr lang="en-US" altLang="ko-KR" sz="3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3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클라이언트 소켓</a:t>
            </a:r>
            <a:r>
              <a:rPr lang="en-US" altLang="ko-KR" sz="3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3600" b="1" u="sng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7F6FBD6-1608-0E77-C433-1E402E9B7588}"/>
              </a:ext>
            </a:extLst>
          </p:cNvPr>
          <p:cNvSpPr txBox="1"/>
          <p:nvPr/>
        </p:nvSpPr>
        <p:spPr>
          <a:xfrm>
            <a:off x="712246" y="2481777"/>
            <a:ext cx="2819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b="1" dirty="0">
                <a:latin typeface="Haettenschweiler" panose="020B0706040902060204" pitchFamily="34" charset="0"/>
              </a:rPr>
              <a:t>웹 소켓 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vs TCP/IP </a:t>
            </a:r>
            <a:r>
              <a:rPr lang="ko-KR" altLang="en-US" b="1" dirty="0">
                <a:latin typeface="Haettenschweiler" panose="020B0706040902060204" pitchFamily="34" charset="0"/>
              </a:rPr>
              <a:t>소켓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335361-F1F6-DFD2-20DE-3896D8BB6E83}"/>
              </a:ext>
            </a:extLst>
          </p:cNvPr>
          <p:cNvSpPr txBox="1"/>
          <p:nvPr/>
        </p:nvSpPr>
        <p:spPr>
          <a:xfrm>
            <a:off x="909590" y="3321430"/>
            <a:ext cx="5681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b="1" dirty="0" err="1">
                <a:latin typeface="Haettenschweiler" panose="020B0706040902060204" pitchFamily="34" charset="0"/>
              </a:rPr>
              <a:t>웹소켓은</a:t>
            </a:r>
            <a:r>
              <a:rPr lang="ko-KR" altLang="en-US" b="1" dirty="0">
                <a:latin typeface="Haettenschweiler" panose="020B0706040902060204" pitchFamily="34" charset="0"/>
              </a:rPr>
              <a:t> 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HTTP</a:t>
            </a:r>
            <a:r>
              <a:rPr lang="en-US" altLang="ko-KR" b="1" dirty="0">
                <a:latin typeface="Haettenschweiler" panose="020B0706040902060204" pitchFamily="34" charset="0"/>
              </a:rPr>
              <a:t> </a:t>
            </a:r>
            <a:r>
              <a:rPr lang="ko-KR" altLang="en-US" b="1" dirty="0">
                <a:latin typeface="Haettenschweiler" panose="020B0706040902060204" pitchFamily="34" charset="0"/>
              </a:rPr>
              <a:t>통신의 양방향 통신을 위해 등장한 것</a:t>
            </a:r>
            <a:r>
              <a:rPr lang="en-US" altLang="ko-KR" b="1" dirty="0">
                <a:latin typeface="Haettenschweiler" panose="020B0706040902060204" pitchFamily="34" charset="0"/>
              </a:rPr>
              <a:t>.</a:t>
            </a:r>
            <a:r>
              <a:rPr lang="ko-KR" altLang="en-US" b="1" dirty="0">
                <a:latin typeface="Haettenschweiler" panose="020B0706040902060204" pitchFamily="34" charset="0"/>
              </a:rPr>
              <a:t>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0D4F817-F144-5374-3F00-72FB86009005}"/>
              </a:ext>
            </a:extLst>
          </p:cNvPr>
          <p:cNvSpPr txBox="1"/>
          <p:nvPr/>
        </p:nvSpPr>
        <p:spPr>
          <a:xfrm>
            <a:off x="909588" y="3908174"/>
            <a:ext cx="84926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(HTTP</a:t>
            </a:r>
            <a:r>
              <a:rPr lang="ko-KR" altLang="en-US" b="1" dirty="0">
                <a:latin typeface="Haettenschweiler" panose="020B0706040902060204" pitchFamily="34" charset="0"/>
              </a:rPr>
              <a:t>소켓은 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  <a:r>
              <a:rPr lang="ko-KR" altLang="en-US" b="1" dirty="0">
                <a:latin typeface="Haettenschweiler" panose="020B0706040902060204" pitchFamily="34" charset="0"/>
              </a:rPr>
              <a:t>계층 규약이고 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TCP</a:t>
            </a:r>
            <a:r>
              <a:rPr lang="en-US" altLang="ko-KR" b="1" dirty="0">
                <a:latin typeface="Haettenschweiler" panose="020B0706040902060204" pitchFamily="34" charset="0"/>
                <a:cs typeface="Arial" panose="020B0604020202020204" pitchFamily="34" charset="0"/>
              </a:rPr>
              <a:t> </a:t>
            </a:r>
            <a:r>
              <a:rPr lang="ko-KR" altLang="en-US" b="1" dirty="0">
                <a:latin typeface="Haettenschweiler" panose="020B0706040902060204" pitchFamily="34" charset="0"/>
                <a:cs typeface="Arial" panose="020B0604020202020204" pitchFamily="34" charset="0"/>
              </a:rPr>
              <a:t>소켓은 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ko-KR" altLang="en-US" b="1" dirty="0">
                <a:latin typeface="Haettenschweiler" panose="020B0706040902060204" pitchFamily="34" charset="0"/>
                <a:cs typeface="Arial" panose="020B0604020202020204" pitchFamily="34" charset="0"/>
              </a:rPr>
              <a:t>계층 규약으로 서로 다른 계층이다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.)</a:t>
            </a:r>
            <a:r>
              <a:rPr lang="ko-KR" altLang="en-US" b="1" dirty="0">
                <a:latin typeface="Haettenschweiler" panose="020B0706040902060204" pitchFamily="34" charset="0"/>
              </a:rPr>
              <a:t> </a:t>
            </a:r>
          </a:p>
        </p:txBody>
      </p: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01D5F18C-88F4-D06F-4D25-E5B3FC2C814C}"/>
              </a:ext>
            </a:extLst>
          </p:cNvPr>
          <p:cNvSpPr/>
          <p:nvPr/>
        </p:nvSpPr>
        <p:spPr>
          <a:xfrm>
            <a:off x="6533423" y="3429000"/>
            <a:ext cx="328067" cy="1238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AE48098-C8AD-9248-6B87-12819FF7A52A}"/>
              </a:ext>
            </a:extLst>
          </p:cNvPr>
          <p:cNvSpPr txBox="1"/>
          <p:nvPr/>
        </p:nvSpPr>
        <p:spPr>
          <a:xfrm>
            <a:off x="6958626" y="3306283"/>
            <a:ext cx="48872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Django</a:t>
            </a:r>
            <a:r>
              <a:rPr lang="ko-KR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에서는 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channels</a:t>
            </a:r>
            <a:r>
              <a:rPr lang="ko-KR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가 존재 </a:t>
            </a:r>
            <a:endParaRPr lang="ko-KR" altLang="en-US" b="1" dirty="0">
              <a:latin typeface="Haettenschweiler" panose="020B0706040902060204" pitchFamily="34" charset="0"/>
            </a:endParaRPr>
          </a:p>
        </p:txBody>
      </p: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654B1598-0457-800D-F32E-2DB405448BE9}"/>
              </a:ext>
            </a:extLst>
          </p:cNvPr>
          <p:cNvSpPr/>
          <p:nvPr/>
        </p:nvSpPr>
        <p:spPr>
          <a:xfrm>
            <a:off x="991402" y="4537006"/>
            <a:ext cx="746656" cy="2386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51FF939-83C8-601C-20B1-A3423D9DE511}"/>
              </a:ext>
            </a:extLst>
          </p:cNvPr>
          <p:cNvSpPr txBox="1"/>
          <p:nvPr/>
        </p:nvSpPr>
        <p:spPr>
          <a:xfrm>
            <a:off x="1856844" y="4447363"/>
            <a:ext cx="6163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b="1" dirty="0">
                <a:latin typeface="Haettenschweiler" panose="020B0706040902060204" pitchFamily="34" charset="0"/>
              </a:rPr>
              <a:t>양방향 통신은 가능하지만 브라우저 위에서 이루어진다</a:t>
            </a:r>
            <a:r>
              <a:rPr lang="en-US" altLang="ko-KR" b="1" dirty="0">
                <a:latin typeface="Haettenschweiler" panose="020B0706040902060204" pitchFamily="34" charset="0"/>
              </a:rPr>
              <a:t>.</a:t>
            </a:r>
            <a:endParaRPr lang="ko-KR" altLang="en-US" b="1" dirty="0" err="1">
              <a:latin typeface="Haettenschweiler" panose="020B070604090206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5CC38AA-3B71-1DB7-383A-0A7577C938FA}"/>
              </a:ext>
            </a:extLst>
          </p:cNvPr>
          <p:cNvSpPr txBox="1"/>
          <p:nvPr/>
        </p:nvSpPr>
        <p:spPr>
          <a:xfrm>
            <a:off x="680270" y="5273803"/>
            <a:ext cx="8816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b="1" dirty="0">
                <a:latin typeface="Haettenschweiler" panose="020B0706040902060204" pitchFamily="34" charset="0"/>
              </a:rPr>
              <a:t>따라서 </a:t>
            </a:r>
            <a:r>
              <a:rPr lang="ko-KR" altLang="en-US" b="1" dirty="0" err="1">
                <a:latin typeface="Haettenschweiler" panose="020B0706040902060204" pitchFamily="34" charset="0"/>
              </a:rPr>
              <a:t>라즈베리파이에서는</a:t>
            </a:r>
            <a:r>
              <a:rPr lang="ko-KR" altLang="en-US" b="1" dirty="0">
                <a:latin typeface="Haettenschweiler" panose="020B0706040902060204" pitchFamily="34" charset="0"/>
              </a:rPr>
              <a:t> 브라우저를 사용하지 않으므로 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TCP</a:t>
            </a:r>
            <a:r>
              <a:rPr lang="en-US" altLang="ko-KR" b="1" dirty="0">
                <a:latin typeface="Haettenschweiler" panose="020B0706040902060204" pitchFamily="34" charset="0"/>
              </a:rPr>
              <a:t> </a:t>
            </a:r>
            <a:r>
              <a:rPr lang="ko-KR" altLang="en-US" b="1" dirty="0">
                <a:latin typeface="Haettenschweiler" panose="020B0706040902060204" pitchFamily="34" charset="0"/>
              </a:rPr>
              <a:t>소켓을 사용해야한다</a:t>
            </a:r>
            <a:r>
              <a:rPr lang="en-US" altLang="ko-KR" b="1" dirty="0">
                <a:latin typeface="Haettenschweiler" panose="020B0706040902060204" pitchFamily="34" charset="0"/>
              </a:rPr>
              <a:t>.</a:t>
            </a:r>
            <a:endParaRPr lang="ko-KR" altLang="en-US" b="1" dirty="0" err="1">
              <a:latin typeface="Haettenschweiler" panose="020B070604090206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323E955-AEE7-8B79-F173-81201B8A8AD2}"/>
              </a:ext>
            </a:extLst>
          </p:cNvPr>
          <p:cNvSpPr txBox="1"/>
          <p:nvPr/>
        </p:nvSpPr>
        <p:spPr>
          <a:xfrm>
            <a:off x="747440" y="5911708"/>
            <a:ext cx="5981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b="1" dirty="0">
                <a:latin typeface="Haettenschweiler" panose="020B0706040902060204" pitchFamily="34" charset="0"/>
              </a:rPr>
              <a:t>장고 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view.py</a:t>
            </a:r>
            <a:r>
              <a:rPr lang="ko-KR" altLang="en-US" b="1" dirty="0">
                <a:latin typeface="Haettenschweiler" panose="020B0706040902060204" pitchFamily="34" charset="0"/>
              </a:rPr>
              <a:t>에서 </a:t>
            </a:r>
            <a:r>
              <a:rPr lang="en-US" altLang="ko-KR" b="1" dirty="0" err="1">
                <a:latin typeface="Arial" panose="020B0604020202020204" pitchFamily="34" charset="0"/>
                <a:cs typeface="Arial" panose="020B0604020202020204" pitchFamily="34" charset="0"/>
              </a:rPr>
              <a:t>tcp</a:t>
            </a:r>
            <a:r>
              <a:rPr lang="en-US" altLang="ko-KR" b="1" dirty="0">
                <a:latin typeface="Haettenschweiler" panose="020B0706040902060204" pitchFamily="34" charset="0"/>
              </a:rPr>
              <a:t> </a:t>
            </a:r>
            <a:r>
              <a:rPr lang="ko-KR" altLang="en-US" b="1" dirty="0">
                <a:latin typeface="Haettenschweiler" panose="020B0706040902060204" pitchFamily="34" charset="0"/>
              </a:rPr>
              <a:t>소켓 연결부분을 구현하였다</a:t>
            </a:r>
            <a:r>
              <a:rPr lang="en-US" altLang="ko-KR" b="1" dirty="0">
                <a:latin typeface="Haettenschweiler" panose="020B0706040902060204" pitchFamily="34" charset="0"/>
              </a:rPr>
              <a:t>.</a:t>
            </a:r>
            <a:endParaRPr lang="ko-KR" altLang="en-US" b="1" dirty="0" err="1">
              <a:latin typeface="Haettenschweiler" panose="020B070604090206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65531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AA979ABC-38E7-D26B-F79F-C17DF2E0E2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1083" y="280074"/>
            <a:ext cx="5427504" cy="652121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9B20496-945D-3745-AA13-698C383610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976" y="343866"/>
            <a:ext cx="4817345" cy="645742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0A32831-ACED-C28C-6DAF-080BFF69A82B}"/>
              </a:ext>
            </a:extLst>
          </p:cNvPr>
          <p:cNvSpPr txBox="1"/>
          <p:nvPr/>
        </p:nvSpPr>
        <p:spPr>
          <a:xfrm>
            <a:off x="10553991" y="343866"/>
            <a:ext cx="1193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b="1" dirty="0">
                <a:solidFill>
                  <a:schemeClr val="bg1"/>
                </a:solidFill>
                <a:latin typeface="Haettenschweiler" panose="020B0706040902060204" pitchFamily="34" charset="0"/>
              </a:rPr>
              <a:t>서버 소켓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DD89629-8398-611E-9003-BCDD57BFDE2C}"/>
              </a:ext>
            </a:extLst>
          </p:cNvPr>
          <p:cNvSpPr txBox="1"/>
          <p:nvPr/>
        </p:nvSpPr>
        <p:spPr>
          <a:xfrm>
            <a:off x="3343494" y="392727"/>
            <a:ext cx="1841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b="1">
                <a:solidFill>
                  <a:schemeClr val="bg1"/>
                </a:solidFill>
                <a:latin typeface="Haettenschweiler" panose="020B0706040902060204" pitchFamily="34" charset="0"/>
              </a:rPr>
              <a:t>클라이언트 </a:t>
            </a:r>
            <a:r>
              <a:rPr lang="ko-KR" altLang="en-US" b="1" dirty="0">
                <a:solidFill>
                  <a:schemeClr val="bg1"/>
                </a:solidFill>
                <a:latin typeface="Haettenschweiler" panose="020B0706040902060204" pitchFamily="34" charset="0"/>
              </a:rPr>
              <a:t>소켓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9F6E9A7-0496-7D05-C9C1-7D8271EDF340}"/>
              </a:ext>
            </a:extLst>
          </p:cNvPr>
          <p:cNvSpPr/>
          <p:nvPr/>
        </p:nvSpPr>
        <p:spPr>
          <a:xfrm>
            <a:off x="6449661" y="3540680"/>
            <a:ext cx="3364433" cy="69103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C136687-BB1E-654E-D8A9-79C4F9EF57E8}"/>
              </a:ext>
            </a:extLst>
          </p:cNvPr>
          <p:cNvSpPr/>
          <p:nvPr/>
        </p:nvSpPr>
        <p:spPr>
          <a:xfrm>
            <a:off x="592151" y="4306754"/>
            <a:ext cx="2974708" cy="41880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B8276A2-025E-5F22-192E-546CABD0E64E}"/>
              </a:ext>
            </a:extLst>
          </p:cNvPr>
          <p:cNvSpPr/>
          <p:nvPr/>
        </p:nvSpPr>
        <p:spPr>
          <a:xfrm>
            <a:off x="6449661" y="4516158"/>
            <a:ext cx="3364433" cy="37692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31B573A-7961-B63F-EE34-DF289675450A}"/>
              </a:ext>
            </a:extLst>
          </p:cNvPr>
          <p:cNvSpPr/>
          <p:nvPr/>
        </p:nvSpPr>
        <p:spPr>
          <a:xfrm>
            <a:off x="592152" y="1895810"/>
            <a:ext cx="3198072" cy="132204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E7BF43D-B979-271F-02E3-12E4C8956A5A}"/>
              </a:ext>
            </a:extLst>
          </p:cNvPr>
          <p:cNvSpPr/>
          <p:nvPr/>
        </p:nvSpPr>
        <p:spPr>
          <a:xfrm>
            <a:off x="592151" y="3290677"/>
            <a:ext cx="3651782" cy="70197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E5B87182-9BDC-65C8-81F2-DC82F2321B3E}"/>
              </a:ext>
            </a:extLst>
          </p:cNvPr>
          <p:cNvCxnSpPr/>
          <p:nvPr/>
        </p:nvCxnSpPr>
        <p:spPr>
          <a:xfrm>
            <a:off x="7091835" y="1647316"/>
            <a:ext cx="264547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F1E8273D-E2A4-9238-CBE9-B5DE61F6C3E1}"/>
              </a:ext>
            </a:extLst>
          </p:cNvPr>
          <p:cNvCxnSpPr>
            <a:cxnSpLocks/>
          </p:cNvCxnSpPr>
          <p:nvPr/>
        </p:nvCxnSpPr>
        <p:spPr>
          <a:xfrm>
            <a:off x="7091835" y="2281346"/>
            <a:ext cx="201300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20138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평행 사변형 1">
            <a:extLst>
              <a:ext uri="{FF2B5EF4-FFF2-40B4-BE49-F238E27FC236}">
                <a16:creationId xmlns:a16="http://schemas.microsoft.com/office/drawing/2014/main" id="{A694D310-53B6-655B-94BB-46CBA3C15A42}"/>
              </a:ext>
            </a:extLst>
          </p:cNvPr>
          <p:cNvSpPr/>
          <p:nvPr/>
        </p:nvSpPr>
        <p:spPr>
          <a:xfrm>
            <a:off x="4223399" y="278067"/>
            <a:ext cx="2367815" cy="708521"/>
          </a:xfrm>
          <a:prstGeom prst="parallelogram">
            <a:avLst>
              <a:gd name="adj" fmla="val 67359"/>
            </a:avLst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과정</a:t>
            </a:r>
          </a:p>
        </p:txBody>
      </p:sp>
      <p:sp>
        <p:nvSpPr>
          <p:cNvPr id="3" name="평행 사변형 2">
            <a:extLst>
              <a:ext uri="{FF2B5EF4-FFF2-40B4-BE49-F238E27FC236}">
                <a16:creationId xmlns:a16="http://schemas.microsoft.com/office/drawing/2014/main" id="{6024A7B4-B19E-9CBB-BBCB-709135319939}"/>
              </a:ext>
            </a:extLst>
          </p:cNvPr>
          <p:cNvSpPr/>
          <p:nvPr/>
        </p:nvSpPr>
        <p:spPr>
          <a:xfrm>
            <a:off x="1096083" y="379133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주제</a:t>
            </a:r>
          </a:p>
        </p:txBody>
      </p:sp>
      <p:sp>
        <p:nvSpPr>
          <p:cNvPr id="4" name="평행 사변형 3">
            <a:extLst>
              <a:ext uri="{FF2B5EF4-FFF2-40B4-BE49-F238E27FC236}">
                <a16:creationId xmlns:a16="http://schemas.microsoft.com/office/drawing/2014/main" id="{41C746CA-11E4-5F30-E2D1-1282C5FB5D7B}"/>
              </a:ext>
            </a:extLst>
          </p:cNvPr>
          <p:cNvSpPr/>
          <p:nvPr/>
        </p:nvSpPr>
        <p:spPr>
          <a:xfrm>
            <a:off x="2699760" y="370708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제안 배경</a:t>
            </a:r>
          </a:p>
        </p:txBody>
      </p:sp>
      <p:sp>
        <p:nvSpPr>
          <p:cNvPr id="6" name="평행 사변형 5">
            <a:extLst>
              <a:ext uri="{FF2B5EF4-FFF2-40B4-BE49-F238E27FC236}">
                <a16:creationId xmlns:a16="http://schemas.microsoft.com/office/drawing/2014/main" id="{A6420C7C-A8EB-A867-F0F0-4CCE01A608A5}"/>
              </a:ext>
            </a:extLst>
          </p:cNvPr>
          <p:cNvSpPr/>
          <p:nvPr/>
        </p:nvSpPr>
        <p:spPr>
          <a:xfrm>
            <a:off x="6322204" y="388759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기대 효과</a:t>
            </a:r>
          </a:p>
        </p:txBody>
      </p:sp>
      <p:sp>
        <p:nvSpPr>
          <p:cNvPr id="10" name="평행 사변형 9">
            <a:extLst>
              <a:ext uri="{FF2B5EF4-FFF2-40B4-BE49-F238E27FC236}">
                <a16:creationId xmlns:a16="http://schemas.microsoft.com/office/drawing/2014/main" id="{7FE35723-EE81-EB8A-C8CC-065C7E3018DF}"/>
              </a:ext>
            </a:extLst>
          </p:cNvPr>
          <p:cNvSpPr/>
          <p:nvPr/>
        </p:nvSpPr>
        <p:spPr>
          <a:xfrm>
            <a:off x="7927605" y="379134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역할 및 일정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93C9CDE-D642-E1B0-58D8-C31E2BAA62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063" b="91983" l="10000" r="90000">
                        <a14:foregroundMark x1="28235" y1="11814" x2="68235" y2="8439"/>
                        <a14:foregroundMark x1="21765" y1="11814" x2="72941" y2="6329"/>
                        <a14:foregroundMark x1="33529" y1="5485" x2="56471" y2="5485"/>
                        <a14:foregroundMark x1="43529" y1="89873" x2="51176" y2="919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9469" y="114667"/>
            <a:ext cx="751933" cy="10482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0FB2629-E380-D5ED-75ED-C680FAC5A56E}"/>
              </a:ext>
            </a:extLst>
          </p:cNvPr>
          <p:cNvSpPr txBox="1"/>
          <p:nvPr/>
        </p:nvSpPr>
        <p:spPr>
          <a:xfrm>
            <a:off x="3948223" y="1335007"/>
            <a:ext cx="37956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u="sng">
                <a:latin typeface="나눔고딕" panose="020D0604000000000000" pitchFamily="50" charset="-127"/>
                <a:ea typeface="나눔고딕" panose="020D0604000000000000" pitchFamily="50" charset="-127"/>
              </a:rPr>
              <a:t>라즈베리파이</a:t>
            </a:r>
            <a:r>
              <a:rPr lang="ko-KR" altLang="en-US" sz="3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 구현</a:t>
            </a:r>
          </a:p>
        </p:txBody>
      </p:sp>
    </p:spTree>
    <p:extLst>
      <p:ext uri="{BB962C8B-B14F-4D97-AF65-F5344CB8AC3E}">
        <p14:creationId xmlns:p14="http://schemas.microsoft.com/office/powerpoint/2010/main" val="41292137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평행 사변형 1">
            <a:extLst>
              <a:ext uri="{FF2B5EF4-FFF2-40B4-BE49-F238E27FC236}">
                <a16:creationId xmlns:a16="http://schemas.microsoft.com/office/drawing/2014/main" id="{A694D310-53B6-655B-94BB-46CBA3C15A42}"/>
              </a:ext>
            </a:extLst>
          </p:cNvPr>
          <p:cNvSpPr/>
          <p:nvPr/>
        </p:nvSpPr>
        <p:spPr>
          <a:xfrm>
            <a:off x="4223399" y="278067"/>
            <a:ext cx="2367815" cy="708521"/>
          </a:xfrm>
          <a:prstGeom prst="parallelogram">
            <a:avLst>
              <a:gd name="adj" fmla="val 67359"/>
            </a:avLst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과정</a:t>
            </a:r>
          </a:p>
        </p:txBody>
      </p:sp>
      <p:sp>
        <p:nvSpPr>
          <p:cNvPr id="3" name="평행 사변형 2">
            <a:extLst>
              <a:ext uri="{FF2B5EF4-FFF2-40B4-BE49-F238E27FC236}">
                <a16:creationId xmlns:a16="http://schemas.microsoft.com/office/drawing/2014/main" id="{6024A7B4-B19E-9CBB-BBCB-709135319939}"/>
              </a:ext>
            </a:extLst>
          </p:cNvPr>
          <p:cNvSpPr/>
          <p:nvPr/>
        </p:nvSpPr>
        <p:spPr>
          <a:xfrm>
            <a:off x="1096083" y="379133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주제</a:t>
            </a:r>
          </a:p>
        </p:txBody>
      </p:sp>
      <p:sp>
        <p:nvSpPr>
          <p:cNvPr id="4" name="평행 사변형 3">
            <a:extLst>
              <a:ext uri="{FF2B5EF4-FFF2-40B4-BE49-F238E27FC236}">
                <a16:creationId xmlns:a16="http://schemas.microsoft.com/office/drawing/2014/main" id="{41C746CA-11E4-5F30-E2D1-1282C5FB5D7B}"/>
              </a:ext>
            </a:extLst>
          </p:cNvPr>
          <p:cNvSpPr/>
          <p:nvPr/>
        </p:nvSpPr>
        <p:spPr>
          <a:xfrm>
            <a:off x="2699760" y="370708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제안 배경</a:t>
            </a:r>
          </a:p>
        </p:txBody>
      </p:sp>
      <p:sp>
        <p:nvSpPr>
          <p:cNvPr id="6" name="평행 사변형 5">
            <a:extLst>
              <a:ext uri="{FF2B5EF4-FFF2-40B4-BE49-F238E27FC236}">
                <a16:creationId xmlns:a16="http://schemas.microsoft.com/office/drawing/2014/main" id="{A6420C7C-A8EB-A867-F0F0-4CCE01A608A5}"/>
              </a:ext>
            </a:extLst>
          </p:cNvPr>
          <p:cNvSpPr/>
          <p:nvPr/>
        </p:nvSpPr>
        <p:spPr>
          <a:xfrm>
            <a:off x="6322204" y="388759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기대 효과</a:t>
            </a:r>
          </a:p>
        </p:txBody>
      </p:sp>
      <p:sp>
        <p:nvSpPr>
          <p:cNvPr id="10" name="평행 사변형 9">
            <a:extLst>
              <a:ext uri="{FF2B5EF4-FFF2-40B4-BE49-F238E27FC236}">
                <a16:creationId xmlns:a16="http://schemas.microsoft.com/office/drawing/2014/main" id="{7FE35723-EE81-EB8A-C8CC-065C7E3018DF}"/>
              </a:ext>
            </a:extLst>
          </p:cNvPr>
          <p:cNvSpPr/>
          <p:nvPr/>
        </p:nvSpPr>
        <p:spPr>
          <a:xfrm>
            <a:off x="7927605" y="379134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역할 및 일정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93C9CDE-D642-E1B0-58D8-C31E2BAA62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063" b="91983" l="10000" r="90000">
                        <a14:foregroundMark x1="28235" y1="11814" x2="68235" y2="8439"/>
                        <a14:foregroundMark x1="21765" y1="11814" x2="72941" y2="6329"/>
                        <a14:foregroundMark x1="33529" y1="5485" x2="56471" y2="5485"/>
                        <a14:foregroundMark x1="43529" y1="89873" x2="51176" y2="919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9469" y="114667"/>
            <a:ext cx="751933" cy="10482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0FB2629-E380-D5ED-75ED-C680FAC5A56E}"/>
              </a:ext>
            </a:extLst>
          </p:cNvPr>
          <p:cNvSpPr txBox="1"/>
          <p:nvPr/>
        </p:nvSpPr>
        <p:spPr>
          <a:xfrm>
            <a:off x="4444404" y="1292476"/>
            <a:ext cx="29274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하드웨어 구현</a:t>
            </a:r>
          </a:p>
        </p:txBody>
      </p:sp>
    </p:spTree>
    <p:extLst>
      <p:ext uri="{BB962C8B-B14F-4D97-AF65-F5344CB8AC3E}">
        <p14:creationId xmlns:p14="http://schemas.microsoft.com/office/powerpoint/2010/main" val="15433005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CDC42915-47D2-7FE7-11F6-D701875ED1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644" y="2062549"/>
            <a:ext cx="9966960" cy="4680784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EEB774E3-909C-FC4E-A044-7BE876B72414}"/>
              </a:ext>
            </a:extLst>
          </p:cNvPr>
          <p:cNvSpPr/>
          <p:nvPr/>
        </p:nvSpPr>
        <p:spPr>
          <a:xfrm>
            <a:off x="4350174" y="1832143"/>
            <a:ext cx="3495040" cy="481020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A0FD65-D5D2-9FD8-E68B-D48D41D5C362}"/>
              </a:ext>
            </a:extLst>
          </p:cNvPr>
          <p:cNvSpPr txBox="1"/>
          <p:nvPr/>
        </p:nvSpPr>
        <p:spPr>
          <a:xfrm>
            <a:off x="2627715" y="1162950"/>
            <a:ext cx="71297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rgbClr val="FF0000"/>
                </a:solidFill>
              </a:rPr>
              <a:t>복잡한 연산</a:t>
            </a:r>
            <a:r>
              <a:rPr lang="en-US" altLang="ko-KR" sz="2400" b="1" dirty="0">
                <a:solidFill>
                  <a:srgbClr val="FF0000"/>
                </a:solidFill>
              </a:rPr>
              <a:t>, </a:t>
            </a:r>
            <a:r>
              <a:rPr lang="ko-KR" altLang="en-US" sz="2400" b="1" dirty="0">
                <a:solidFill>
                  <a:srgbClr val="FF0000"/>
                </a:solidFill>
              </a:rPr>
              <a:t>그래픽 처리 및 외부기기 제어 가능</a:t>
            </a:r>
            <a:r>
              <a:rPr lang="en-US" altLang="ko-KR" sz="2400" b="1" dirty="0">
                <a:solidFill>
                  <a:srgbClr val="FF0000"/>
                </a:solidFill>
              </a:rPr>
              <a:t>!!</a:t>
            </a:r>
            <a:endParaRPr lang="ko-KR" altLang="en-US" sz="2400" b="1" dirty="0">
              <a:solidFill>
                <a:srgbClr val="FF0000"/>
              </a:solidFill>
            </a:endParaRPr>
          </a:p>
        </p:txBody>
      </p:sp>
      <p:sp>
        <p:nvSpPr>
          <p:cNvPr id="2" name="평행 사변형 1">
            <a:extLst>
              <a:ext uri="{FF2B5EF4-FFF2-40B4-BE49-F238E27FC236}">
                <a16:creationId xmlns:a16="http://schemas.microsoft.com/office/drawing/2014/main" id="{A694D310-53B6-655B-94BB-46CBA3C15A42}"/>
              </a:ext>
            </a:extLst>
          </p:cNvPr>
          <p:cNvSpPr/>
          <p:nvPr/>
        </p:nvSpPr>
        <p:spPr>
          <a:xfrm>
            <a:off x="4223399" y="278067"/>
            <a:ext cx="2367815" cy="708521"/>
          </a:xfrm>
          <a:prstGeom prst="parallelogram">
            <a:avLst>
              <a:gd name="adj" fmla="val 67359"/>
            </a:avLst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과정</a:t>
            </a:r>
          </a:p>
        </p:txBody>
      </p:sp>
      <p:sp>
        <p:nvSpPr>
          <p:cNvPr id="3" name="평행 사변형 2">
            <a:extLst>
              <a:ext uri="{FF2B5EF4-FFF2-40B4-BE49-F238E27FC236}">
                <a16:creationId xmlns:a16="http://schemas.microsoft.com/office/drawing/2014/main" id="{6024A7B4-B19E-9CBB-BBCB-709135319939}"/>
              </a:ext>
            </a:extLst>
          </p:cNvPr>
          <p:cNvSpPr/>
          <p:nvPr/>
        </p:nvSpPr>
        <p:spPr>
          <a:xfrm>
            <a:off x="1096083" y="379133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주제</a:t>
            </a:r>
          </a:p>
        </p:txBody>
      </p:sp>
      <p:sp>
        <p:nvSpPr>
          <p:cNvPr id="4" name="평행 사변형 3">
            <a:extLst>
              <a:ext uri="{FF2B5EF4-FFF2-40B4-BE49-F238E27FC236}">
                <a16:creationId xmlns:a16="http://schemas.microsoft.com/office/drawing/2014/main" id="{41C746CA-11E4-5F30-E2D1-1282C5FB5D7B}"/>
              </a:ext>
            </a:extLst>
          </p:cNvPr>
          <p:cNvSpPr/>
          <p:nvPr/>
        </p:nvSpPr>
        <p:spPr>
          <a:xfrm>
            <a:off x="2699760" y="370708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제안 배경</a:t>
            </a:r>
          </a:p>
        </p:txBody>
      </p:sp>
      <p:sp>
        <p:nvSpPr>
          <p:cNvPr id="6" name="평행 사변형 5">
            <a:extLst>
              <a:ext uri="{FF2B5EF4-FFF2-40B4-BE49-F238E27FC236}">
                <a16:creationId xmlns:a16="http://schemas.microsoft.com/office/drawing/2014/main" id="{A6420C7C-A8EB-A867-F0F0-4CCE01A608A5}"/>
              </a:ext>
            </a:extLst>
          </p:cNvPr>
          <p:cNvSpPr/>
          <p:nvPr/>
        </p:nvSpPr>
        <p:spPr>
          <a:xfrm>
            <a:off x="6322204" y="388759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기대 효과</a:t>
            </a:r>
          </a:p>
        </p:txBody>
      </p:sp>
      <p:sp>
        <p:nvSpPr>
          <p:cNvPr id="10" name="평행 사변형 9">
            <a:extLst>
              <a:ext uri="{FF2B5EF4-FFF2-40B4-BE49-F238E27FC236}">
                <a16:creationId xmlns:a16="http://schemas.microsoft.com/office/drawing/2014/main" id="{7FE35723-EE81-EB8A-C8CC-065C7E3018DF}"/>
              </a:ext>
            </a:extLst>
          </p:cNvPr>
          <p:cNvSpPr/>
          <p:nvPr/>
        </p:nvSpPr>
        <p:spPr>
          <a:xfrm>
            <a:off x="7927605" y="379134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역할 및 일정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93C9CDE-D642-E1B0-58D8-C31E2BAA62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063" b="91983" l="10000" r="90000">
                        <a14:foregroundMark x1="28235" y1="11814" x2="68235" y2="8439"/>
                        <a14:foregroundMark x1="21765" y1="11814" x2="72941" y2="6329"/>
                        <a14:foregroundMark x1="33529" y1="5485" x2="56471" y2="5485"/>
                        <a14:foregroundMark x1="43529" y1="89873" x2="51176" y2="919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9469" y="114667"/>
            <a:ext cx="751933" cy="1048283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1812F2D2-C55D-E493-185D-4E171328BC42}"/>
              </a:ext>
            </a:extLst>
          </p:cNvPr>
          <p:cNvSpPr/>
          <p:nvPr/>
        </p:nvSpPr>
        <p:spPr>
          <a:xfrm>
            <a:off x="9926937" y="114667"/>
            <a:ext cx="2061783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66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H/W</a:t>
            </a:r>
          </a:p>
        </p:txBody>
      </p:sp>
    </p:spTree>
    <p:extLst>
      <p:ext uri="{BB962C8B-B14F-4D97-AF65-F5344CB8AC3E}">
        <p14:creationId xmlns:p14="http://schemas.microsoft.com/office/powerpoint/2010/main" val="11096741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C2B2CEC-3B6C-A655-43C2-C985A835B5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2480" y="0"/>
            <a:ext cx="7589519" cy="6858000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5C24C7FB-4290-8F46-0465-51D71924CBBC}"/>
              </a:ext>
            </a:extLst>
          </p:cNvPr>
          <p:cNvSpPr/>
          <p:nvPr/>
        </p:nvSpPr>
        <p:spPr>
          <a:xfrm>
            <a:off x="5709920" y="50800"/>
            <a:ext cx="670560" cy="6705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/>
              <a:t>2</a:t>
            </a:r>
            <a:endParaRPr lang="ko-KR" altLang="en-US" sz="3200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FBA7DE08-5934-31AE-B12B-80E8967C6F01}"/>
              </a:ext>
            </a:extLst>
          </p:cNvPr>
          <p:cNvSpPr/>
          <p:nvPr/>
        </p:nvSpPr>
        <p:spPr>
          <a:xfrm>
            <a:off x="5405120" y="2468880"/>
            <a:ext cx="670560" cy="6705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/>
              <a:t>1</a:t>
            </a:r>
            <a:endParaRPr lang="ko-KR" altLang="en-US" sz="3200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8E77B807-6B36-B53A-3456-821151921AB2}"/>
              </a:ext>
            </a:extLst>
          </p:cNvPr>
          <p:cNvSpPr/>
          <p:nvPr/>
        </p:nvSpPr>
        <p:spPr>
          <a:xfrm>
            <a:off x="7691120" y="1188719"/>
            <a:ext cx="670560" cy="6705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/>
              <a:t>3</a:t>
            </a:r>
            <a:endParaRPr lang="ko-KR" altLang="en-US" sz="3200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F7E14B7A-DFEE-CAA1-AF0F-92625CAD4CEB}"/>
              </a:ext>
            </a:extLst>
          </p:cNvPr>
          <p:cNvSpPr/>
          <p:nvPr/>
        </p:nvSpPr>
        <p:spPr>
          <a:xfrm>
            <a:off x="6026950" y="5862320"/>
            <a:ext cx="670560" cy="6705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/>
              <a:t>4</a:t>
            </a:r>
            <a:endParaRPr lang="ko-KR" altLang="en-US" sz="3200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EEAC6889-C4A3-BD72-F19C-95F6EF9DDC06}"/>
              </a:ext>
            </a:extLst>
          </p:cNvPr>
          <p:cNvSpPr/>
          <p:nvPr/>
        </p:nvSpPr>
        <p:spPr>
          <a:xfrm>
            <a:off x="7477760" y="5191760"/>
            <a:ext cx="670560" cy="6705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/>
              <a:t>5</a:t>
            </a:r>
            <a:endParaRPr lang="ko-KR" altLang="en-US" sz="3200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547445D9-5559-AC42-7CDD-827DDE1EA636}"/>
              </a:ext>
            </a:extLst>
          </p:cNvPr>
          <p:cNvSpPr/>
          <p:nvPr/>
        </p:nvSpPr>
        <p:spPr>
          <a:xfrm>
            <a:off x="8916340" y="1287977"/>
            <a:ext cx="670560" cy="6705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/>
              <a:t>6</a:t>
            </a:r>
            <a:endParaRPr lang="ko-KR" altLang="en-US" sz="3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3EC816D-9052-8C0B-3F54-EBAA1900A27B}"/>
              </a:ext>
            </a:extLst>
          </p:cNvPr>
          <p:cNvSpPr txBox="1"/>
          <p:nvPr/>
        </p:nvSpPr>
        <p:spPr>
          <a:xfrm>
            <a:off x="853441" y="138548"/>
            <a:ext cx="3714420" cy="73866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AC</a:t>
            </a:r>
            <a:r>
              <a:rPr lang="ko-KR" altLang="en-US" sz="2400" b="1" dirty="0"/>
              <a:t>선</a:t>
            </a:r>
            <a:endParaRPr lang="en-US" altLang="ko-KR" sz="2400" b="1" dirty="0"/>
          </a:p>
          <a:p>
            <a:r>
              <a:rPr lang="en-US" altLang="ko-KR" dirty="0"/>
              <a:t>220V </a:t>
            </a:r>
            <a:r>
              <a:rPr lang="ko-KR" altLang="en-US" dirty="0"/>
              <a:t>교류전압의 </a:t>
            </a:r>
            <a:r>
              <a:rPr lang="ko-KR" altLang="en-US" b="1" dirty="0">
                <a:solidFill>
                  <a:srgbClr val="FF0000"/>
                </a:solidFill>
              </a:rPr>
              <a:t>전원 공급케이블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E2546644-BA79-1BC8-194E-4FB152A52A8C}"/>
              </a:ext>
            </a:extLst>
          </p:cNvPr>
          <p:cNvSpPr/>
          <p:nvPr/>
        </p:nvSpPr>
        <p:spPr>
          <a:xfrm>
            <a:off x="82861" y="154572"/>
            <a:ext cx="670560" cy="6705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/>
              <a:t>1</a:t>
            </a:r>
            <a:endParaRPr lang="ko-KR" altLang="en-US" sz="32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8AE80D9-277A-5E6B-07F3-EAFC63974683}"/>
              </a:ext>
            </a:extLst>
          </p:cNvPr>
          <p:cNvSpPr txBox="1"/>
          <p:nvPr/>
        </p:nvSpPr>
        <p:spPr>
          <a:xfrm>
            <a:off x="853439" y="1020634"/>
            <a:ext cx="3714420" cy="101566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SMPS</a:t>
            </a:r>
            <a:r>
              <a:rPr lang="ko-KR" altLang="en-US" sz="2400" b="1" dirty="0"/>
              <a:t>파워</a:t>
            </a:r>
            <a:endParaRPr lang="en-US" altLang="ko-KR" sz="2400" b="1" dirty="0"/>
          </a:p>
          <a:p>
            <a:r>
              <a:rPr lang="en-US" altLang="ko-KR" dirty="0"/>
              <a:t>220V </a:t>
            </a:r>
            <a:r>
              <a:rPr lang="ko-KR" altLang="en-US" dirty="0"/>
              <a:t>교류전압을 </a:t>
            </a:r>
            <a:r>
              <a:rPr lang="en-US" altLang="ko-KR" dirty="0"/>
              <a:t>5V</a:t>
            </a:r>
            <a:r>
              <a:rPr lang="ko-KR" altLang="en-US" dirty="0"/>
              <a:t>직류전압으로 변환하는 </a:t>
            </a:r>
            <a:r>
              <a:rPr lang="ko-KR" altLang="en-US" b="1" dirty="0">
                <a:solidFill>
                  <a:srgbClr val="FF0000"/>
                </a:solidFill>
              </a:rPr>
              <a:t>전압변환장치</a:t>
            </a: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776D6B16-7C3A-206E-E4FF-2ECD3A6CDF0F}"/>
              </a:ext>
            </a:extLst>
          </p:cNvPr>
          <p:cNvSpPr/>
          <p:nvPr/>
        </p:nvSpPr>
        <p:spPr>
          <a:xfrm>
            <a:off x="82860" y="1036658"/>
            <a:ext cx="670560" cy="6705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/>
              <a:t>2</a:t>
            </a:r>
            <a:endParaRPr lang="ko-KR" altLang="en-US" sz="32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D13636B-EE19-BE53-3FEB-2FF622301E5A}"/>
              </a:ext>
            </a:extLst>
          </p:cNvPr>
          <p:cNvSpPr txBox="1"/>
          <p:nvPr/>
        </p:nvSpPr>
        <p:spPr>
          <a:xfrm>
            <a:off x="853440" y="2179719"/>
            <a:ext cx="3714419" cy="101566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DC</a:t>
            </a:r>
            <a:r>
              <a:rPr lang="ko-KR" altLang="en-US" sz="2400" b="1" dirty="0"/>
              <a:t>선</a:t>
            </a:r>
            <a:endParaRPr lang="en-US" altLang="ko-KR" sz="2400" b="1" dirty="0"/>
          </a:p>
          <a:p>
            <a:r>
              <a:rPr lang="en-US" altLang="ko-KR" dirty="0"/>
              <a:t>5V </a:t>
            </a:r>
            <a:r>
              <a:rPr lang="ko-KR" altLang="en-US" dirty="0"/>
              <a:t>직류전압을 </a:t>
            </a:r>
            <a:r>
              <a:rPr lang="ko-KR" altLang="en-US" b="1" dirty="0"/>
              <a:t>컨트롤러</a:t>
            </a:r>
            <a:r>
              <a:rPr lang="ko-KR" altLang="en-US" dirty="0"/>
              <a:t>와 </a:t>
            </a:r>
            <a:r>
              <a:rPr lang="ko-KR" altLang="en-US" b="1" dirty="0"/>
              <a:t>모듈</a:t>
            </a:r>
            <a:r>
              <a:rPr lang="ko-KR" altLang="en-US" dirty="0"/>
              <a:t>에 제공하는 </a:t>
            </a:r>
            <a:r>
              <a:rPr lang="ko-KR" altLang="en-US" b="1" dirty="0">
                <a:solidFill>
                  <a:srgbClr val="FF0000"/>
                </a:solidFill>
              </a:rPr>
              <a:t>전원 공급 케이블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4C593126-12EC-AD52-829B-C68FE8BC4923}"/>
              </a:ext>
            </a:extLst>
          </p:cNvPr>
          <p:cNvSpPr/>
          <p:nvPr/>
        </p:nvSpPr>
        <p:spPr>
          <a:xfrm>
            <a:off x="82861" y="2195743"/>
            <a:ext cx="670560" cy="6705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/>
              <a:t>3</a:t>
            </a:r>
            <a:endParaRPr lang="ko-KR" altLang="en-US" sz="32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21E3F62-E5BE-21F4-3A34-A92B0D564478}"/>
              </a:ext>
            </a:extLst>
          </p:cNvPr>
          <p:cNvSpPr txBox="1"/>
          <p:nvPr/>
        </p:nvSpPr>
        <p:spPr>
          <a:xfrm>
            <a:off x="853439" y="3336256"/>
            <a:ext cx="3714420" cy="101566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컨트롤러</a:t>
            </a:r>
          </a:p>
          <a:p>
            <a:r>
              <a:rPr lang="ko-KR" altLang="en-US" b="1" dirty="0">
                <a:solidFill>
                  <a:srgbClr val="FF0000"/>
                </a:solidFill>
              </a:rPr>
              <a:t>모듈에 데이터를 제공</a:t>
            </a:r>
            <a:r>
              <a:rPr lang="ko-KR" altLang="en-US" dirty="0"/>
              <a:t>하는 소형 컴퓨터로</a:t>
            </a:r>
            <a:r>
              <a:rPr lang="en-US" altLang="ko-KR" dirty="0"/>
              <a:t> </a:t>
            </a:r>
            <a:r>
              <a:rPr lang="ko-KR" altLang="en-US" dirty="0" err="1"/>
              <a:t>라즈베리파이</a:t>
            </a:r>
            <a:r>
              <a:rPr lang="en-US" altLang="ko-KR" dirty="0"/>
              <a:t>4 </a:t>
            </a:r>
            <a:r>
              <a:rPr lang="ko-KR" altLang="en-US" dirty="0"/>
              <a:t>사용 예정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CFDB2839-1D99-63D8-5974-B4019EE71B97}"/>
              </a:ext>
            </a:extLst>
          </p:cNvPr>
          <p:cNvSpPr/>
          <p:nvPr/>
        </p:nvSpPr>
        <p:spPr>
          <a:xfrm>
            <a:off x="82859" y="3352280"/>
            <a:ext cx="670560" cy="6705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/>
              <a:t>4</a:t>
            </a:r>
            <a:endParaRPr lang="ko-KR" altLang="en-US" sz="32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D592AF4-1F7E-898D-0574-D8356AEE8B79}"/>
              </a:ext>
            </a:extLst>
          </p:cNvPr>
          <p:cNvSpPr txBox="1"/>
          <p:nvPr/>
        </p:nvSpPr>
        <p:spPr>
          <a:xfrm>
            <a:off x="853439" y="4492793"/>
            <a:ext cx="3714420" cy="101566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데이터 케이블</a:t>
            </a:r>
            <a:endParaRPr lang="en-US" altLang="ko-KR" sz="2400" b="1" dirty="0"/>
          </a:p>
          <a:p>
            <a:r>
              <a:rPr lang="ko-KR" altLang="en-US" dirty="0"/>
              <a:t>컨트롤러로부터 </a:t>
            </a:r>
            <a:r>
              <a:rPr lang="ko-KR" altLang="en-US" b="1" dirty="0">
                <a:solidFill>
                  <a:srgbClr val="FF0000"/>
                </a:solidFill>
              </a:rPr>
              <a:t>데이터를 전송하는 케이블</a:t>
            </a: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56252C29-CA0C-6C93-268F-15FE4BC9E395}"/>
              </a:ext>
            </a:extLst>
          </p:cNvPr>
          <p:cNvSpPr/>
          <p:nvPr/>
        </p:nvSpPr>
        <p:spPr>
          <a:xfrm>
            <a:off x="82859" y="4508817"/>
            <a:ext cx="670560" cy="6705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/>
              <a:t>5</a:t>
            </a:r>
            <a:endParaRPr lang="ko-KR" altLang="en-US" sz="32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B7654BA-E512-ADB8-EE32-49479BB6AEF8}"/>
              </a:ext>
            </a:extLst>
          </p:cNvPr>
          <p:cNvSpPr txBox="1"/>
          <p:nvPr/>
        </p:nvSpPr>
        <p:spPr>
          <a:xfrm>
            <a:off x="850589" y="5649330"/>
            <a:ext cx="3714420" cy="101566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모듈</a:t>
            </a:r>
            <a:endParaRPr lang="en-US" altLang="ko-KR" sz="2400" b="1" dirty="0"/>
          </a:p>
          <a:p>
            <a:r>
              <a:rPr lang="ko-KR" altLang="en-US" dirty="0"/>
              <a:t>컨트롤러로부터 데이터를 받아 </a:t>
            </a:r>
            <a:r>
              <a:rPr lang="ko-KR" altLang="en-US" b="1" dirty="0"/>
              <a:t>문자 및 숫자</a:t>
            </a:r>
            <a:r>
              <a:rPr lang="ko-KR" altLang="en-US" dirty="0"/>
              <a:t>를 출력하는 </a:t>
            </a:r>
            <a:r>
              <a:rPr lang="en-US" altLang="ko-KR" b="1" dirty="0">
                <a:solidFill>
                  <a:srgbClr val="FF0000"/>
                </a:solidFill>
              </a:rPr>
              <a:t>LED</a:t>
            </a:r>
            <a:r>
              <a:rPr lang="ko-KR" altLang="en-US" b="1" dirty="0">
                <a:solidFill>
                  <a:srgbClr val="FF0000"/>
                </a:solidFill>
              </a:rPr>
              <a:t>전광판</a:t>
            </a: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E525E79C-E017-615E-67D7-119F01F58B76}"/>
              </a:ext>
            </a:extLst>
          </p:cNvPr>
          <p:cNvSpPr/>
          <p:nvPr/>
        </p:nvSpPr>
        <p:spPr>
          <a:xfrm>
            <a:off x="80009" y="5665354"/>
            <a:ext cx="670560" cy="6705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/>
              <a:t>6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7095139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8105DEE0-9540-2375-A241-95E3675E2F22}"/>
              </a:ext>
            </a:extLst>
          </p:cNvPr>
          <p:cNvGrpSpPr/>
          <p:nvPr/>
        </p:nvGrpSpPr>
        <p:grpSpPr>
          <a:xfrm>
            <a:off x="274321" y="2068115"/>
            <a:ext cx="4846320" cy="4159965"/>
            <a:chOff x="314960" y="1793795"/>
            <a:chExt cx="6703695" cy="4159965"/>
          </a:xfrm>
        </p:grpSpPr>
        <p:pic>
          <p:nvPicPr>
            <p:cNvPr id="11266" name="Picture 2" descr="Raspberry Pi 4, Enclosures &amp; Cameras | element14">
              <a:extLst>
                <a:ext uri="{FF2B5EF4-FFF2-40B4-BE49-F238E27FC236}">
                  <a16:creationId xmlns:a16="http://schemas.microsoft.com/office/drawing/2014/main" id="{5CA5D2D5-4DC7-3F8F-037E-4C1493FEC3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9963" y="2250895"/>
              <a:ext cx="3858342" cy="26384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268" name="Picture 4" descr="용어] Raspbian (라즈비안) - 개념 : 네이버 블로그">
              <a:extLst>
                <a:ext uri="{FF2B5EF4-FFF2-40B4-BE49-F238E27FC236}">
                  <a16:creationId xmlns:a16="http://schemas.microsoft.com/office/drawing/2014/main" id="{15334966-3080-E122-DF03-404EEFD2C4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76259" y="2733258"/>
              <a:ext cx="2800350" cy="16383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8548A882-4807-0C49-9662-D612C0379A2A}"/>
                </a:ext>
              </a:extLst>
            </p:cNvPr>
            <p:cNvSpPr txBox="1"/>
            <p:nvPr/>
          </p:nvSpPr>
          <p:spPr>
            <a:xfrm>
              <a:off x="1714945" y="4889320"/>
              <a:ext cx="4910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err="1"/>
                <a:t>라즈베리파이</a:t>
              </a:r>
              <a:r>
                <a:rPr lang="en-US" altLang="ko-KR" dirty="0"/>
                <a:t>4 </a:t>
              </a:r>
              <a:r>
                <a:rPr lang="ko-KR" altLang="en-US" sz="2400" b="1" dirty="0"/>
                <a:t>운영체제</a:t>
              </a:r>
              <a:r>
                <a:rPr lang="ko-KR" altLang="en-US" dirty="0"/>
                <a:t> 설치</a:t>
              </a:r>
              <a:endParaRPr lang="en-US" altLang="ko-KR" dirty="0"/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E1FC960F-B78B-2849-A1F0-D0023E421162}"/>
                </a:ext>
              </a:extLst>
            </p:cNvPr>
            <p:cNvSpPr/>
            <p:nvPr/>
          </p:nvSpPr>
          <p:spPr>
            <a:xfrm>
              <a:off x="314960" y="1793795"/>
              <a:ext cx="6703695" cy="4159965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F6A29A4F-C331-4BBE-D725-9E788AF1CD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0239" y="1230396"/>
            <a:ext cx="3756651" cy="4072442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870CC49-5002-8530-EF4D-8929142D44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83039" y="1896430"/>
            <a:ext cx="4145008" cy="4159966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AB2C8CC-C1C2-F4C6-E852-878EF1C55D05}"/>
              </a:ext>
            </a:extLst>
          </p:cNvPr>
          <p:cNvSpPr txBox="1"/>
          <p:nvPr/>
        </p:nvSpPr>
        <p:spPr>
          <a:xfrm>
            <a:off x="7160983" y="6178641"/>
            <a:ext cx="4389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SD</a:t>
            </a:r>
            <a:r>
              <a:rPr lang="ko-KR" altLang="en-US" dirty="0"/>
              <a:t>카드 </a:t>
            </a:r>
            <a:r>
              <a:rPr lang="en-US" altLang="ko-KR" dirty="0"/>
              <a:t>+ </a:t>
            </a:r>
            <a:r>
              <a:rPr lang="ko-KR" altLang="en-US" sz="2400" b="1" dirty="0"/>
              <a:t>소스</a:t>
            </a:r>
            <a:r>
              <a:rPr lang="ko-KR" altLang="en-US" dirty="0"/>
              <a:t>코드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1C6DB116-7E07-0937-196A-76A539EC71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99009" y="3419503"/>
            <a:ext cx="1695187" cy="1358131"/>
          </a:xfrm>
          <a:prstGeom prst="rect">
            <a:avLst/>
          </a:prstGeom>
        </p:spPr>
      </p:pic>
      <p:sp>
        <p:nvSpPr>
          <p:cNvPr id="16" name="화살표: 굽음 15">
            <a:extLst>
              <a:ext uri="{FF2B5EF4-FFF2-40B4-BE49-F238E27FC236}">
                <a16:creationId xmlns:a16="http://schemas.microsoft.com/office/drawing/2014/main" id="{2B554C82-2CDC-9F9A-1AF8-E32220B654E6}"/>
              </a:ext>
            </a:extLst>
          </p:cNvPr>
          <p:cNvSpPr/>
          <p:nvPr/>
        </p:nvSpPr>
        <p:spPr>
          <a:xfrm rot="16200000" flipH="1">
            <a:off x="5765136" y="2299363"/>
            <a:ext cx="1179576" cy="1060704"/>
          </a:xfrm>
          <a:prstGeom prst="ben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812F2D2-C55D-E493-185D-4E171328BC42}"/>
              </a:ext>
            </a:extLst>
          </p:cNvPr>
          <p:cNvSpPr/>
          <p:nvPr/>
        </p:nvSpPr>
        <p:spPr>
          <a:xfrm>
            <a:off x="9632851" y="34262"/>
            <a:ext cx="2736950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66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DCBC7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S/W</a:t>
            </a:r>
          </a:p>
        </p:txBody>
      </p:sp>
      <p:sp>
        <p:nvSpPr>
          <p:cNvPr id="18" name="평행 사변형 17">
            <a:extLst>
              <a:ext uri="{FF2B5EF4-FFF2-40B4-BE49-F238E27FC236}">
                <a16:creationId xmlns:a16="http://schemas.microsoft.com/office/drawing/2014/main" id="{83A9CF95-A1EE-B95B-9167-70805A1A4529}"/>
              </a:ext>
            </a:extLst>
          </p:cNvPr>
          <p:cNvSpPr/>
          <p:nvPr/>
        </p:nvSpPr>
        <p:spPr>
          <a:xfrm>
            <a:off x="1096083" y="379133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주제</a:t>
            </a:r>
          </a:p>
        </p:txBody>
      </p:sp>
      <p:sp>
        <p:nvSpPr>
          <p:cNvPr id="19" name="평행 사변형 18">
            <a:extLst>
              <a:ext uri="{FF2B5EF4-FFF2-40B4-BE49-F238E27FC236}">
                <a16:creationId xmlns:a16="http://schemas.microsoft.com/office/drawing/2014/main" id="{D5D0BAC2-C21C-A663-E36D-4B3F7AD7A384}"/>
              </a:ext>
            </a:extLst>
          </p:cNvPr>
          <p:cNvSpPr/>
          <p:nvPr/>
        </p:nvSpPr>
        <p:spPr>
          <a:xfrm>
            <a:off x="2699760" y="370708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제안 배경</a:t>
            </a:r>
          </a:p>
        </p:txBody>
      </p:sp>
      <p:sp>
        <p:nvSpPr>
          <p:cNvPr id="20" name="평행 사변형 19">
            <a:extLst>
              <a:ext uri="{FF2B5EF4-FFF2-40B4-BE49-F238E27FC236}">
                <a16:creationId xmlns:a16="http://schemas.microsoft.com/office/drawing/2014/main" id="{F96E6C5C-6E38-FCB9-D9FD-7B9AE0EA3595}"/>
              </a:ext>
            </a:extLst>
          </p:cNvPr>
          <p:cNvSpPr/>
          <p:nvPr/>
        </p:nvSpPr>
        <p:spPr>
          <a:xfrm>
            <a:off x="6322204" y="388759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기대 효과</a:t>
            </a:r>
          </a:p>
        </p:txBody>
      </p:sp>
      <p:sp>
        <p:nvSpPr>
          <p:cNvPr id="21" name="평행 사변형 20">
            <a:extLst>
              <a:ext uri="{FF2B5EF4-FFF2-40B4-BE49-F238E27FC236}">
                <a16:creationId xmlns:a16="http://schemas.microsoft.com/office/drawing/2014/main" id="{283F95CB-8D8C-2CF0-13F0-C3E341DA09B9}"/>
              </a:ext>
            </a:extLst>
          </p:cNvPr>
          <p:cNvSpPr/>
          <p:nvPr/>
        </p:nvSpPr>
        <p:spPr>
          <a:xfrm>
            <a:off x="7927605" y="379134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역할 및 일정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856A2D76-43C1-85B0-5D09-0710FA51CCA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5063" b="91983" l="10000" r="90000">
                        <a14:foregroundMark x1="28235" y1="11814" x2="68235" y2="8439"/>
                        <a14:foregroundMark x1="21765" y1="11814" x2="72941" y2="6329"/>
                        <a14:foregroundMark x1="33529" y1="5485" x2="56471" y2="5485"/>
                        <a14:foregroundMark x1="43529" y1="89873" x2="51176" y2="919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9469" y="114667"/>
            <a:ext cx="751933" cy="1048283"/>
          </a:xfrm>
          <a:prstGeom prst="rect">
            <a:avLst/>
          </a:prstGeom>
        </p:spPr>
      </p:pic>
      <p:sp>
        <p:nvSpPr>
          <p:cNvPr id="6" name="평행 사변형 5">
            <a:extLst>
              <a:ext uri="{FF2B5EF4-FFF2-40B4-BE49-F238E27FC236}">
                <a16:creationId xmlns:a16="http://schemas.microsoft.com/office/drawing/2014/main" id="{5A306698-AF7B-84A2-AE40-BBB501C248B2}"/>
              </a:ext>
            </a:extLst>
          </p:cNvPr>
          <p:cNvSpPr/>
          <p:nvPr/>
        </p:nvSpPr>
        <p:spPr>
          <a:xfrm>
            <a:off x="4223399" y="278067"/>
            <a:ext cx="2367815" cy="708521"/>
          </a:xfrm>
          <a:prstGeom prst="parallelogram">
            <a:avLst>
              <a:gd name="adj" fmla="val 67359"/>
            </a:avLst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과정</a:t>
            </a:r>
          </a:p>
        </p:txBody>
      </p:sp>
    </p:spTree>
    <p:extLst>
      <p:ext uri="{BB962C8B-B14F-4D97-AF65-F5344CB8AC3E}">
        <p14:creationId xmlns:p14="http://schemas.microsoft.com/office/powerpoint/2010/main" val="13346863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1812F2D2-C55D-E493-185D-4E171328BC42}"/>
              </a:ext>
            </a:extLst>
          </p:cNvPr>
          <p:cNvSpPr/>
          <p:nvPr/>
        </p:nvSpPr>
        <p:spPr>
          <a:xfrm>
            <a:off x="9632851" y="34262"/>
            <a:ext cx="2736950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66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DCBC7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S/W</a:t>
            </a:r>
          </a:p>
        </p:txBody>
      </p:sp>
      <p:sp>
        <p:nvSpPr>
          <p:cNvPr id="18" name="평행 사변형 17">
            <a:extLst>
              <a:ext uri="{FF2B5EF4-FFF2-40B4-BE49-F238E27FC236}">
                <a16:creationId xmlns:a16="http://schemas.microsoft.com/office/drawing/2014/main" id="{83A9CF95-A1EE-B95B-9167-70805A1A4529}"/>
              </a:ext>
            </a:extLst>
          </p:cNvPr>
          <p:cNvSpPr/>
          <p:nvPr/>
        </p:nvSpPr>
        <p:spPr>
          <a:xfrm>
            <a:off x="1096083" y="379133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주제</a:t>
            </a:r>
          </a:p>
        </p:txBody>
      </p:sp>
      <p:sp>
        <p:nvSpPr>
          <p:cNvPr id="19" name="평행 사변형 18">
            <a:extLst>
              <a:ext uri="{FF2B5EF4-FFF2-40B4-BE49-F238E27FC236}">
                <a16:creationId xmlns:a16="http://schemas.microsoft.com/office/drawing/2014/main" id="{D5D0BAC2-C21C-A663-E36D-4B3F7AD7A384}"/>
              </a:ext>
            </a:extLst>
          </p:cNvPr>
          <p:cNvSpPr/>
          <p:nvPr/>
        </p:nvSpPr>
        <p:spPr>
          <a:xfrm>
            <a:off x="2699760" y="370708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제안 배경</a:t>
            </a:r>
          </a:p>
        </p:txBody>
      </p:sp>
      <p:sp>
        <p:nvSpPr>
          <p:cNvPr id="20" name="평행 사변형 19">
            <a:extLst>
              <a:ext uri="{FF2B5EF4-FFF2-40B4-BE49-F238E27FC236}">
                <a16:creationId xmlns:a16="http://schemas.microsoft.com/office/drawing/2014/main" id="{F96E6C5C-6E38-FCB9-D9FD-7B9AE0EA3595}"/>
              </a:ext>
            </a:extLst>
          </p:cNvPr>
          <p:cNvSpPr/>
          <p:nvPr/>
        </p:nvSpPr>
        <p:spPr>
          <a:xfrm>
            <a:off x="6322204" y="388759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기대 효과</a:t>
            </a:r>
          </a:p>
        </p:txBody>
      </p:sp>
      <p:sp>
        <p:nvSpPr>
          <p:cNvPr id="21" name="평행 사변형 20">
            <a:extLst>
              <a:ext uri="{FF2B5EF4-FFF2-40B4-BE49-F238E27FC236}">
                <a16:creationId xmlns:a16="http://schemas.microsoft.com/office/drawing/2014/main" id="{283F95CB-8D8C-2CF0-13F0-C3E341DA09B9}"/>
              </a:ext>
            </a:extLst>
          </p:cNvPr>
          <p:cNvSpPr/>
          <p:nvPr/>
        </p:nvSpPr>
        <p:spPr>
          <a:xfrm>
            <a:off x="7927605" y="379134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역할 및 일정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856A2D76-43C1-85B0-5D09-0710FA51CC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063" b="91983" l="10000" r="90000">
                        <a14:foregroundMark x1="28235" y1="11814" x2="68235" y2="8439"/>
                        <a14:foregroundMark x1="21765" y1="11814" x2="72941" y2="6329"/>
                        <a14:foregroundMark x1="33529" y1="5485" x2="56471" y2="5485"/>
                        <a14:foregroundMark x1="43529" y1="89873" x2="51176" y2="919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9469" y="114667"/>
            <a:ext cx="751933" cy="1048283"/>
          </a:xfrm>
          <a:prstGeom prst="rect">
            <a:avLst/>
          </a:prstGeom>
        </p:spPr>
      </p:pic>
      <p:sp>
        <p:nvSpPr>
          <p:cNvPr id="6" name="평행 사변형 5">
            <a:extLst>
              <a:ext uri="{FF2B5EF4-FFF2-40B4-BE49-F238E27FC236}">
                <a16:creationId xmlns:a16="http://schemas.microsoft.com/office/drawing/2014/main" id="{5A306698-AF7B-84A2-AE40-BBB501C248B2}"/>
              </a:ext>
            </a:extLst>
          </p:cNvPr>
          <p:cNvSpPr/>
          <p:nvPr/>
        </p:nvSpPr>
        <p:spPr>
          <a:xfrm>
            <a:off x="4223399" y="278067"/>
            <a:ext cx="2367815" cy="708521"/>
          </a:xfrm>
          <a:prstGeom prst="parallelogram">
            <a:avLst>
              <a:gd name="adj" fmla="val 67359"/>
            </a:avLst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과정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5ED5B9F-D627-4B75-A511-182D1A9934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674" y="2376490"/>
            <a:ext cx="6096000" cy="246168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E55E0C5-E9EF-476E-B86E-373DA1AE92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49233" y="1487130"/>
            <a:ext cx="3921168" cy="371002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120FB15-2AA8-401E-9CA4-FDF3CE3AE31E}"/>
              </a:ext>
            </a:extLst>
          </p:cNvPr>
          <p:cNvSpPr txBox="1"/>
          <p:nvPr/>
        </p:nvSpPr>
        <p:spPr>
          <a:xfrm>
            <a:off x="1167246" y="5104819"/>
            <a:ext cx="42839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b="1" dirty="0">
                <a:latin typeface="+mj-lt"/>
              </a:rPr>
              <a:t>이벤트에 맞는 이미지 제작</a:t>
            </a:r>
            <a:r>
              <a:rPr lang="en-US" altLang="ko-KR" b="1" dirty="0">
                <a:latin typeface="+mj-lt"/>
              </a:rPr>
              <a:t>(2700x500)</a:t>
            </a:r>
            <a:endParaRPr lang="ko-KR" altLang="en-US" b="1" dirty="0"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4BFAA65-1483-4751-B297-2CAFAAB724B2}"/>
              </a:ext>
            </a:extLst>
          </p:cNvPr>
          <p:cNvSpPr txBox="1"/>
          <p:nvPr/>
        </p:nvSpPr>
        <p:spPr>
          <a:xfrm>
            <a:off x="8132563" y="5580345"/>
            <a:ext cx="3028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b="1" dirty="0">
                <a:latin typeface="Haettenschweiler" panose="020B0706040902060204" pitchFamily="34" charset="0"/>
              </a:rPr>
              <a:t>이벤트에 따른 파일읽기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087C6C1-2314-4400-9872-A8F3F8204AE5}"/>
              </a:ext>
            </a:extLst>
          </p:cNvPr>
          <p:cNvSpPr txBox="1"/>
          <p:nvPr/>
        </p:nvSpPr>
        <p:spPr>
          <a:xfrm>
            <a:off x="8705590" y="1525445"/>
            <a:ext cx="1334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b="1" dirty="0">
                <a:solidFill>
                  <a:schemeClr val="bg1"/>
                </a:solidFill>
                <a:latin typeface="Haettenschweiler" panose="020B0706040902060204" pitchFamily="34" charset="0"/>
              </a:rPr>
              <a:t>일반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F15BF8E-8CF7-4FE1-B479-78CD36ADBA4B}"/>
              </a:ext>
            </a:extLst>
          </p:cNvPr>
          <p:cNvSpPr txBox="1"/>
          <p:nvPr/>
        </p:nvSpPr>
        <p:spPr>
          <a:xfrm>
            <a:off x="8638760" y="3479505"/>
            <a:ext cx="1334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b="1">
                <a:solidFill>
                  <a:schemeClr val="bg1"/>
                </a:solidFill>
                <a:latin typeface="Haettenschweiler" panose="020B0706040902060204" pitchFamily="34" charset="0"/>
              </a:rPr>
              <a:t>태풍</a:t>
            </a:r>
            <a:endParaRPr lang="ko-KR" altLang="en-US" b="1" dirty="0">
              <a:solidFill>
                <a:schemeClr val="bg1"/>
              </a:solidFill>
              <a:latin typeface="Haettenschweiler" panose="020B070604090206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FFB87E9-8C54-4A43-A295-326124147165}"/>
              </a:ext>
            </a:extLst>
          </p:cNvPr>
          <p:cNvSpPr txBox="1"/>
          <p:nvPr/>
        </p:nvSpPr>
        <p:spPr>
          <a:xfrm>
            <a:off x="8569867" y="4338331"/>
            <a:ext cx="1334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b="1" dirty="0">
                <a:solidFill>
                  <a:schemeClr val="bg1"/>
                </a:solidFill>
                <a:latin typeface="Haettenschweiler" panose="020B0706040902060204" pitchFamily="34" charset="0"/>
              </a:rPr>
              <a:t>낙석</a:t>
            </a: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FC2FF81F-9C2F-450A-A68F-A61FD4740290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7630201" y="1710111"/>
            <a:ext cx="1075389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41A49509-6AEA-4FAC-9907-A955367076C4}"/>
              </a:ext>
            </a:extLst>
          </p:cNvPr>
          <p:cNvCxnSpPr>
            <a:cxnSpLocks/>
          </p:cNvCxnSpPr>
          <p:nvPr/>
        </p:nvCxnSpPr>
        <p:spPr>
          <a:xfrm>
            <a:off x="7618600" y="3739327"/>
            <a:ext cx="1075389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8A6CEE7E-C510-44B0-9E3E-3C135BAB0179}"/>
              </a:ext>
            </a:extLst>
          </p:cNvPr>
          <p:cNvCxnSpPr>
            <a:cxnSpLocks/>
          </p:cNvCxnSpPr>
          <p:nvPr/>
        </p:nvCxnSpPr>
        <p:spPr>
          <a:xfrm>
            <a:off x="7594868" y="4542094"/>
            <a:ext cx="1075389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4220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5816092F-B41D-F111-93E6-468607E8BC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2586" y="-2"/>
            <a:ext cx="12304586" cy="6858001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5C9CD685-4856-94BF-B205-076685BFBBB7}"/>
              </a:ext>
            </a:extLst>
          </p:cNvPr>
          <p:cNvSpPr/>
          <p:nvPr/>
        </p:nvSpPr>
        <p:spPr>
          <a:xfrm>
            <a:off x="-270933" y="0"/>
            <a:ext cx="12462933" cy="6858000"/>
          </a:xfrm>
          <a:prstGeom prst="rect">
            <a:avLst/>
          </a:prstGeom>
          <a:solidFill>
            <a:schemeClr val="tx1"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103CF81F-F03C-E9A1-2A5E-F62FD624F747}"/>
              </a:ext>
            </a:extLst>
          </p:cNvPr>
          <p:cNvSpPr txBox="1">
            <a:spLocks/>
          </p:cNvSpPr>
          <p:nvPr/>
        </p:nvSpPr>
        <p:spPr>
          <a:xfrm>
            <a:off x="2072381" y="2722746"/>
            <a:ext cx="7166704" cy="141250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75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   </a:t>
            </a:r>
            <a:r>
              <a:rPr lang="ko-KR" altLang="en-US" sz="75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기획 및 배경</a:t>
            </a:r>
          </a:p>
        </p:txBody>
      </p:sp>
    </p:spTree>
    <p:extLst>
      <p:ext uri="{BB962C8B-B14F-4D97-AF65-F5344CB8AC3E}">
        <p14:creationId xmlns:p14="http://schemas.microsoft.com/office/powerpoint/2010/main" val="12552484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1812F2D2-C55D-E493-185D-4E171328BC42}"/>
              </a:ext>
            </a:extLst>
          </p:cNvPr>
          <p:cNvSpPr/>
          <p:nvPr/>
        </p:nvSpPr>
        <p:spPr>
          <a:xfrm>
            <a:off x="9632851" y="34262"/>
            <a:ext cx="2736950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66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DCBC7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S/W</a:t>
            </a:r>
          </a:p>
        </p:txBody>
      </p:sp>
      <p:sp>
        <p:nvSpPr>
          <p:cNvPr id="18" name="평행 사변형 17">
            <a:extLst>
              <a:ext uri="{FF2B5EF4-FFF2-40B4-BE49-F238E27FC236}">
                <a16:creationId xmlns:a16="http://schemas.microsoft.com/office/drawing/2014/main" id="{83A9CF95-A1EE-B95B-9167-70805A1A4529}"/>
              </a:ext>
            </a:extLst>
          </p:cNvPr>
          <p:cNvSpPr/>
          <p:nvPr/>
        </p:nvSpPr>
        <p:spPr>
          <a:xfrm>
            <a:off x="1096083" y="379133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주제</a:t>
            </a:r>
          </a:p>
        </p:txBody>
      </p:sp>
      <p:sp>
        <p:nvSpPr>
          <p:cNvPr id="19" name="평행 사변형 18">
            <a:extLst>
              <a:ext uri="{FF2B5EF4-FFF2-40B4-BE49-F238E27FC236}">
                <a16:creationId xmlns:a16="http://schemas.microsoft.com/office/drawing/2014/main" id="{D5D0BAC2-C21C-A663-E36D-4B3F7AD7A384}"/>
              </a:ext>
            </a:extLst>
          </p:cNvPr>
          <p:cNvSpPr/>
          <p:nvPr/>
        </p:nvSpPr>
        <p:spPr>
          <a:xfrm>
            <a:off x="2699760" y="370708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제안 배경</a:t>
            </a:r>
          </a:p>
        </p:txBody>
      </p:sp>
      <p:sp>
        <p:nvSpPr>
          <p:cNvPr id="20" name="평행 사변형 19">
            <a:extLst>
              <a:ext uri="{FF2B5EF4-FFF2-40B4-BE49-F238E27FC236}">
                <a16:creationId xmlns:a16="http://schemas.microsoft.com/office/drawing/2014/main" id="{F96E6C5C-6E38-FCB9-D9FD-7B9AE0EA3595}"/>
              </a:ext>
            </a:extLst>
          </p:cNvPr>
          <p:cNvSpPr/>
          <p:nvPr/>
        </p:nvSpPr>
        <p:spPr>
          <a:xfrm>
            <a:off x="6322204" y="388759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기대 효과</a:t>
            </a:r>
          </a:p>
        </p:txBody>
      </p:sp>
      <p:sp>
        <p:nvSpPr>
          <p:cNvPr id="21" name="평행 사변형 20">
            <a:extLst>
              <a:ext uri="{FF2B5EF4-FFF2-40B4-BE49-F238E27FC236}">
                <a16:creationId xmlns:a16="http://schemas.microsoft.com/office/drawing/2014/main" id="{283F95CB-8D8C-2CF0-13F0-C3E341DA09B9}"/>
              </a:ext>
            </a:extLst>
          </p:cNvPr>
          <p:cNvSpPr/>
          <p:nvPr/>
        </p:nvSpPr>
        <p:spPr>
          <a:xfrm>
            <a:off x="7927605" y="379134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역할 및 일정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856A2D76-43C1-85B0-5D09-0710FA51CC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063" b="91983" l="10000" r="90000">
                        <a14:foregroundMark x1="28235" y1="11814" x2="68235" y2="8439"/>
                        <a14:foregroundMark x1="21765" y1="11814" x2="72941" y2="6329"/>
                        <a14:foregroundMark x1="33529" y1="5485" x2="56471" y2="5485"/>
                        <a14:foregroundMark x1="43529" y1="89873" x2="51176" y2="919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9469" y="114667"/>
            <a:ext cx="751933" cy="1048283"/>
          </a:xfrm>
          <a:prstGeom prst="rect">
            <a:avLst/>
          </a:prstGeom>
        </p:spPr>
      </p:pic>
      <p:sp>
        <p:nvSpPr>
          <p:cNvPr id="6" name="평행 사변형 5">
            <a:extLst>
              <a:ext uri="{FF2B5EF4-FFF2-40B4-BE49-F238E27FC236}">
                <a16:creationId xmlns:a16="http://schemas.microsoft.com/office/drawing/2014/main" id="{5A306698-AF7B-84A2-AE40-BBB501C248B2}"/>
              </a:ext>
            </a:extLst>
          </p:cNvPr>
          <p:cNvSpPr/>
          <p:nvPr/>
        </p:nvSpPr>
        <p:spPr>
          <a:xfrm>
            <a:off x="4223399" y="278067"/>
            <a:ext cx="2367815" cy="708521"/>
          </a:xfrm>
          <a:prstGeom prst="parallelogram">
            <a:avLst>
              <a:gd name="adj" fmla="val 67359"/>
            </a:avLst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과정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69E8ACD-ECCD-4ADF-954A-F25F413657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397" y="1480027"/>
            <a:ext cx="5840525" cy="4544991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D4E8A6-D119-4055-BF53-2D19C9E25CA2}"/>
              </a:ext>
            </a:extLst>
          </p:cNvPr>
          <p:cNvSpPr/>
          <p:nvPr/>
        </p:nvSpPr>
        <p:spPr>
          <a:xfrm>
            <a:off x="895611" y="2279737"/>
            <a:ext cx="1960323" cy="400833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6396A2D-CC19-45EF-819A-6EFA2B45513A}"/>
              </a:ext>
            </a:extLst>
          </p:cNvPr>
          <p:cNvSpPr txBox="1"/>
          <p:nvPr/>
        </p:nvSpPr>
        <p:spPr>
          <a:xfrm>
            <a:off x="6557723" y="2279737"/>
            <a:ext cx="35448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b="1" dirty="0">
                <a:latin typeface="+mj-lt"/>
              </a:rPr>
              <a:t>1. </a:t>
            </a:r>
            <a:r>
              <a:rPr lang="ko-KR" altLang="en-US" b="1" dirty="0">
                <a:latin typeface="+mj-lt"/>
              </a:rPr>
              <a:t>상황함수에서 받은 이미지</a:t>
            </a:r>
            <a:r>
              <a:rPr lang="en-US" altLang="ko-KR" b="1" dirty="0">
                <a:latin typeface="+mj-lt"/>
              </a:rPr>
              <a:t>read</a:t>
            </a:r>
            <a:endParaRPr lang="ko-KR" altLang="en-US" b="1" dirty="0" err="1">
              <a:latin typeface="+mj-lt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AD0673E-8402-4B58-87B5-0AF8BA12A08E}"/>
              </a:ext>
            </a:extLst>
          </p:cNvPr>
          <p:cNvSpPr/>
          <p:nvPr/>
        </p:nvSpPr>
        <p:spPr>
          <a:xfrm>
            <a:off x="895610" y="3228583"/>
            <a:ext cx="5135672" cy="400833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A55F807-98CB-439A-A28C-AD72D6C3285A}"/>
              </a:ext>
            </a:extLst>
          </p:cNvPr>
          <p:cNvSpPr txBox="1"/>
          <p:nvPr/>
        </p:nvSpPr>
        <p:spPr>
          <a:xfrm>
            <a:off x="6557723" y="3175348"/>
            <a:ext cx="3544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b="1" dirty="0">
                <a:latin typeface="+mj-lt"/>
              </a:rPr>
              <a:t>2. </a:t>
            </a:r>
            <a:r>
              <a:rPr lang="ko-KR" altLang="en-US" b="1" dirty="0">
                <a:latin typeface="+mj-lt"/>
              </a:rPr>
              <a:t>전광판 </a:t>
            </a:r>
            <a:r>
              <a:rPr lang="en-US" altLang="ko-KR" b="1" dirty="0">
                <a:latin typeface="+mj-lt"/>
              </a:rPr>
              <a:t>size</a:t>
            </a:r>
            <a:r>
              <a:rPr lang="ko-KR" altLang="en-US" b="1" dirty="0">
                <a:latin typeface="+mj-lt"/>
              </a:rPr>
              <a:t>에 맞게 </a:t>
            </a:r>
            <a:r>
              <a:rPr lang="en-US" altLang="ko-KR" b="1" dirty="0">
                <a:latin typeface="+mj-lt"/>
              </a:rPr>
              <a:t>resize</a:t>
            </a:r>
            <a:endParaRPr lang="ko-KR" altLang="en-US" b="1" dirty="0" err="1">
              <a:latin typeface="+mj-lt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4AE08B0-43E6-4E3E-8312-8639DB4FDDB2}"/>
              </a:ext>
            </a:extLst>
          </p:cNvPr>
          <p:cNvSpPr txBox="1"/>
          <p:nvPr/>
        </p:nvSpPr>
        <p:spPr>
          <a:xfrm>
            <a:off x="6557723" y="3664325"/>
            <a:ext cx="4575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b="1" dirty="0">
                <a:latin typeface="+mj-lt"/>
              </a:rPr>
              <a:t>3. </a:t>
            </a:r>
            <a:r>
              <a:rPr lang="ko-KR" altLang="en-US" b="1" dirty="0">
                <a:latin typeface="+mj-lt"/>
              </a:rPr>
              <a:t>전광판이 나타내는 좌측상단으로 </a:t>
            </a:r>
            <a:r>
              <a:rPr lang="en-US" altLang="ko-KR" b="1" dirty="0">
                <a:latin typeface="+mj-lt"/>
              </a:rPr>
              <a:t>move</a:t>
            </a:r>
            <a:endParaRPr lang="ko-KR" altLang="en-US" b="1" dirty="0" err="1">
              <a:latin typeface="+mj-lt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BAED769-A708-4DD1-8C25-AB72DB68C220}"/>
              </a:ext>
            </a:extLst>
          </p:cNvPr>
          <p:cNvSpPr/>
          <p:nvPr/>
        </p:nvSpPr>
        <p:spPr>
          <a:xfrm>
            <a:off x="895610" y="3664325"/>
            <a:ext cx="5135672" cy="400833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A7F9692-D6B4-4153-A5DC-AD0325AC2E8C}"/>
              </a:ext>
            </a:extLst>
          </p:cNvPr>
          <p:cNvSpPr txBox="1"/>
          <p:nvPr/>
        </p:nvSpPr>
        <p:spPr>
          <a:xfrm>
            <a:off x="6591214" y="4711910"/>
            <a:ext cx="4575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b="1" dirty="0">
                <a:latin typeface="+mj-lt"/>
              </a:rPr>
              <a:t>5. </a:t>
            </a:r>
            <a:r>
              <a:rPr lang="ko-KR" altLang="en-US" b="1" dirty="0">
                <a:latin typeface="+mj-lt"/>
              </a:rPr>
              <a:t>슬라이드쇼 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9186805-6537-4164-A57A-A74E7AEEF395}"/>
              </a:ext>
            </a:extLst>
          </p:cNvPr>
          <p:cNvSpPr txBox="1"/>
          <p:nvPr/>
        </p:nvSpPr>
        <p:spPr>
          <a:xfrm>
            <a:off x="6591214" y="4186279"/>
            <a:ext cx="4575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b="1" dirty="0">
                <a:latin typeface="+mj-lt"/>
              </a:rPr>
              <a:t>4. </a:t>
            </a:r>
            <a:r>
              <a:rPr lang="en-US" altLang="ko-KR" b="1" dirty="0" err="1">
                <a:latin typeface="+mj-lt"/>
              </a:rPr>
              <a:t>WindowBar</a:t>
            </a:r>
            <a:r>
              <a:rPr lang="ko-KR" altLang="en-US" b="1" dirty="0">
                <a:latin typeface="+mj-lt"/>
              </a:rPr>
              <a:t>를 제거하기위해 전체화면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A8A0A1B-92AA-4450-BDA0-11DF81F62DD4}"/>
              </a:ext>
            </a:extLst>
          </p:cNvPr>
          <p:cNvSpPr/>
          <p:nvPr/>
        </p:nvSpPr>
        <p:spPr>
          <a:xfrm>
            <a:off x="895610" y="4122855"/>
            <a:ext cx="5135672" cy="400833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8EAE81F7-B11D-4C40-84A4-0C868F2FCF51}"/>
              </a:ext>
            </a:extLst>
          </p:cNvPr>
          <p:cNvSpPr/>
          <p:nvPr/>
        </p:nvSpPr>
        <p:spPr>
          <a:xfrm>
            <a:off x="895610" y="4555611"/>
            <a:ext cx="5135672" cy="139425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D227DB96-EC2A-41DD-AA77-459DEB456927}"/>
              </a:ext>
            </a:extLst>
          </p:cNvPr>
          <p:cNvSpPr/>
          <p:nvPr/>
        </p:nvSpPr>
        <p:spPr>
          <a:xfrm>
            <a:off x="538586" y="2323578"/>
            <a:ext cx="281836" cy="2816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A811597E-2222-4777-8C59-B2EF6428355C}"/>
              </a:ext>
            </a:extLst>
          </p:cNvPr>
          <p:cNvSpPr/>
          <p:nvPr/>
        </p:nvSpPr>
        <p:spPr>
          <a:xfrm>
            <a:off x="538586" y="3263030"/>
            <a:ext cx="281836" cy="2816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7A2E9668-1137-4AD7-95B8-D9A217CD5758}"/>
              </a:ext>
            </a:extLst>
          </p:cNvPr>
          <p:cNvSpPr/>
          <p:nvPr/>
        </p:nvSpPr>
        <p:spPr>
          <a:xfrm>
            <a:off x="538586" y="3752007"/>
            <a:ext cx="281836" cy="2816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2596BF4D-72DB-4F6B-A4BB-A443A03F5BB0}"/>
              </a:ext>
            </a:extLst>
          </p:cNvPr>
          <p:cNvSpPr/>
          <p:nvPr/>
        </p:nvSpPr>
        <p:spPr>
          <a:xfrm>
            <a:off x="538586" y="4215657"/>
            <a:ext cx="281836" cy="2816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E2B9EE32-A911-4AA2-B443-790A67102E0B}"/>
              </a:ext>
            </a:extLst>
          </p:cNvPr>
          <p:cNvSpPr/>
          <p:nvPr/>
        </p:nvSpPr>
        <p:spPr>
          <a:xfrm>
            <a:off x="538586" y="4571085"/>
            <a:ext cx="281836" cy="2816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44468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Machine Learning Articles, Tutorials &amp; Reports by Weights &amp; Biases">
            <a:extLst>
              <a:ext uri="{FF2B5EF4-FFF2-40B4-BE49-F238E27FC236}">
                <a16:creationId xmlns:a16="http://schemas.microsoft.com/office/drawing/2014/main" id="{981099D9-7B85-898B-15DE-512C3813C4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952" y="2783084"/>
            <a:ext cx="2857500" cy="2857500"/>
          </a:xfrm>
          <a:prstGeom prst="rect">
            <a:avLst/>
          </a:prstGeom>
          <a:noFill/>
          <a:ln w="571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0B51AAC-B112-CCBA-BDEF-325DB12A67B0}"/>
              </a:ext>
            </a:extLst>
          </p:cNvPr>
          <p:cNvSpPr txBox="1"/>
          <p:nvPr/>
        </p:nvSpPr>
        <p:spPr>
          <a:xfrm>
            <a:off x="762952" y="5861610"/>
            <a:ext cx="2857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/>
              <a:t>객체 탐지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0B49851E-997D-3EA1-F60E-65EF43D9816A}"/>
              </a:ext>
            </a:extLst>
          </p:cNvPr>
          <p:cNvGrpSpPr/>
          <p:nvPr/>
        </p:nvGrpSpPr>
        <p:grpSpPr>
          <a:xfrm>
            <a:off x="6866455" y="2948456"/>
            <a:ext cx="4984980" cy="1656727"/>
            <a:chOff x="5161161" y="2447433"/>
            <a:chExt cx="4984980" cy="1656727"/>
          </a:xfrm>
        </p:grpSpPr>
        <p:pic>
          <p:nvPicPr>
            <p:cNvPr id="14348" name="Picture 12" descr="폭우피해 출동한 소방차 논두렁서 전도">
              <a:extLst>
                <a:ext uri="{FF2B5EF4-FFF2-40B4-BE49-F238E27FC236}">
                  <a16:creationId xmlns:a16="http://schemas.microsoft.com/office/drawing/2014/main" id="{4E734674-2F02-5228-C9B4-4F07EDCE2D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76768" y="2447433"/>
              <a:ext cx="1869677" cy="1129294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344" name="Picture 8" descr="노후 소방차'를 화물차로 바꾼다? 결과는 '낙제점' &lt; 기획 &lt; 종합 &lt; 기사본문 - 상용차신문">
              <a:extLst>
                <a:ext uri="{FF2B5EF4-FFF2-40B4-BE49-F238E27FC236}">
                  <a16:creationId xmlns:a16="http://schemas.microsoft.com/office/drawing/2014/main" id="{B449EEFD-E540-346E-F3F9-AC05A06F438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18964" y="2734056"/>
              <a:ext cx="1869678" cy="1129294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346" name="Picture 10" descr="소방차 - 나무위키">
              <a:extLst>
                <a:ext uri="{FF2B5EF4-FFF2-40B4-BE49-F238E27FC236}">
                  <a16:creationId xmlns:a16="http://schemas.microsoft.com/office/drawing/2014/main" id="{43A0DE83-62FD-83F3-D1B8-4753EF56FF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61161" y="2974866"/>
              <a:ext cx="1869677" cy="1129294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7CD619B-A14A-78C5-D83A-D3B48450C9FF}"/>
                </a:ext>
              </a:extLst>
            </p:cNvPr>
            <p:cNvSpPr txBox="1"/>
            <p:nvPr/>
          </p:nvSpPr>
          <p:spPr>
            <a:xfrm>
              <a:off x="7288641" y="2974866"/>
              <a:ext cx="28575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b="1" dirty="0"/>
                <a:t>X 1300</a:t>
              </a:r>
              <a:endParaRPr lang="ko-KR" altLang="en-US" sz="3200" b="1" dirty="0"/>
            </a:p>
          </p:txBody>
        </p:sp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C0666F8E-8CAB-409D-9EFB-44B544CFD5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66455" y="4942656"/>
            <a:ext cx="4656766" cy="1224593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sp>
        <p:nvSpPr>
          <p:cNvPr id="15" name="화살표: 왼쪽 14">
            <a:extLst>
              <a:ext uri="{FF2B5EF4-FFF2-40B4-BE49-F238E27FC236}">
                <a16:creationId xmlns:a16="http://schemas.microsoft.com/office/drawing/2014/main" id="{24718637-3554-7A8C-6C9F-9765890292F5}"/>
              </a:ext>
            </a:extLst>
          </p:cNvPr>
          <p:cNvSpPr/>
          <p:nvPr/>
        </p:nvSpPr>
        <p:spPr>
          <a:xfrm>
            <a:off x="4588946" y="3628845"/>
            <a:ext cx="1371600" cy="660705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화살표: 왼쪽 15">
            <a:extLst>
              <a:ext uri="{FF2B5EF4-FFF2-40B4-BE49-F238E27FC236}">
                <a16:creationId xmlns:a16="http://schemas.microsoft.com/office/drawing/2014/main" id="{0A52CAA6-EC18-C006-FAE4-FAF8C53063EE}"/>
              </a:ext>
            </a:extLst>
          </p:cNvPr>
          <p:cNvSpPr/>
          <p:nvPr/>
        </p:nvSpPr>
        <p:spPr>
          <a:xfrm>
            <a:off x="4578343" y="2840751"/>
            <a:ext cx="1371600" cy="660705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화살표: 왼쪽 16">
            <a:extLst>
              <a:ext uri="{FF2B5EF4-FFF2-40B4-BE49-F238E27FC236}">
                <a16:creationId xmlns:a16="http://schemas.microsoft.com/office/drawing/2014/main" id="{A55CC607-9A8B-AF83-45EB-1751A6BDEF77}"/>
              </a:ext>
            </a:extLst>
          </p:cNvPr>
          <p:cNvSpPr/>
          <p:nvPr/>
        </p:nvSpPr>
        <p:spPr>
          <a:xfrm>
            <a:off x="4588946" y="4416939"/>
            <a:ext cx="1371600" cy="660705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894728E-6215-7C3E-E341-8A8837B0708D}"/>
              </a:ext>
            </a:extLst>
          </p:cNvPr>
          <p:cNvSpPr txBox="1"/>
          <p:nvPr/>
        </p:nvSpPr>
        <p:spPr>
          <a:xfrm>
            <a:off x="4578343" y="2508359"/>
            <a:ext cx="17378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/>
              <a:t>학습</a:t>
            </a:r>
          </a:p>
        </p:txBody>
      </p:sp>
      <p:sp>
        <p:nvSpPr>
          <p:cNvPr id="13" name="평행 사변형 12">
            <a:extLst>
              <a:ext uri="{FF2B5EF4-FFF2-40B4-BE49-F238E27FC236}">
                <a16:creationId xmlns:a16="http://schemas.microsoft.com/office/drawing/2014/main" id="{82904A61-B677-40BC-1FE7-B3A1880B9BAB}"/>
              </a:ext>
            </a:extLst>
          </p:cNvPr>
          <p:cNvSpPr/>
          <p:nvPr/>
        </p:nvSpPr>
        <p:spPr>
          <a:xfrm>
            <a:off x="1096083" y="379133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주제</a:t>
            </a:r>
          </a:p>
        </p:txBody>
      </p:sp>
      <p:sp>
        <p:nvSpPr>
          <p:cNvPr id="19" name="평행 사변형 18">
            <a:extLst>
              <a:ext uri="{FF2B5EF4-FFF2-40B4-BE49-F238E27FC236}">
                <a16:creationId xmlns:a16="http://schemas.microsoft.com/office/drawing/2014/main" id="{40BF83FE-03F1-562E-F331-EBCA9E365D3F}"/>
              </a:ext>
            </a:extLst>
          </p:cNvPr>
          <p:cNvSpPr/>
          <p:nvPr/>
        </p:nvSpPr>
        <p:spPr>
          <a:xfrm>
            <a:off x="2699760" y="370708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제안 배경</a:t>
            </a:r>
          </a:p>
        </p:txBody>
      </p:sp>
      <p:sp>
        <p:nvSpPr>
          <p:cNvPr id="20" name="평행 사변형 19">
            <a:extLst>
              <a:ext uri="{FF2B5EF4-FFF2-40B4-BE49-F238E27FC236}">
                <a16:creationId xmlns:a16="http://schemas.microsoft.com/office/drawing/2014/main" id="{9260A313-7F43-C9AD-A177-5E6D2C605FC0}"/>
              </a:ext>
            </a:extLst>
          </p:cNvPr>
          <p:cNvSpPr/>
          <p:nvPr/>
        </p:nvSpPr>
        <p:spPr>
          <a:xfrm>
            <a:off x="6322204" y="388759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기대 효과</a:t>
            </a:r>
          </a:p>
        </p:txBody>
      </p:sp>
      <p:sp>
        <p:nvSpPr>
          <p:cNvPr id="21" name="평행 사변형 20">
            <a:extLst>
              <a:ext uri="{FF2B5EF4-FFF2-40B4-BE49-F238E27FC236}">
                <a16:creationId xmlns:a16="http://schemas.microsoft.com/office/drawing/2014/main" id="{616A231B-6062-C5CB-9A9E-40365B80FCEA}"/>
              </a:ext>
            </a:extLst>
          </p:cNvPr>
          <p:cNvSpPr/>
          <p:nvPr/>
        </p:nvSpPr>
        <p:spPr>
          <a:xfrm>
            <a:off x="7927605" y="379134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역할 및 일정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15FBBAE8-5492-CD5B-0E1A-7AB51A1A282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5063" b="91983" l="10000" r="90000">
                        <a14:foregroundMark x1="28235" y1="11814" x2="68235" y2="8439"/>
                        <a14:foregroundMark x1="21765" y1="11814" x2="72941" y2="6329"/>
                        <a14:foregroundMark x1="33529" y1="5485" x2="56471" y2="5485"/>
                        <a14:foregroundMark x1="43529" y1="89873" x2="51176" y2="919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9469" y="114667"/>
            <a:ext cx="751933" cy="1048283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F101C999-6855-E044-1661-2B0C8BD1F9E7}"/>
              </a:ext>
            </a:extLst>
          </p:cNvPr>
          <p:cNvSpPr/>
          <p:nvPr/>
        </p:nvSpPr>
        <p:spPr>
          <a:xfrm>
            <a:off x="10410117" y="114667"/>
            <a:ext cx="1371600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altLang="ko-KR" sz="66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AI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8E8AD120-3C96-99F1-D86B-4A738A93D234}"/>
              </a:ext>
            </a:extLst>
          </p:cNvPr>
          <p:cNvSpPr/>
          <p:nvPr/>
        </p:nvSpPr>
        <p:spPr>
          <a:xfrm>
            <a:off x="2677091" y="1404129"/>
            <a:ext cx="6545703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데이터 수집 및 </a:t>
            </a:r>
            <a:r>
              <a:rPr lang="en-US" altLang="ko-KR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Yolo5 </a:t>
            </a:r>
            <a:r>
              <a:rPr lang="ko-KR" altLang="en-U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적용</a:t>
            </a:r>
            <a:endParaRPr lang="ko-KR" altLang="en-US" sz="4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평행 사변형 1">
            <a:extLst>
              <a:ext uri="{FF2B5EF4-FFF2-40B4-BE49-F238E27FC236}">
                <a16:creationId xmlns:a16="http://schemas.microsoft.com/office/drawing/2014/main" id="{44124ED3-BC5B-5E82-DEB2-C406D8A881DD}"/>
              </a:ext>
            </a:extLst>
          </p:cNvPr>
          <p:cNvSpPr/>
          <p:nvPr/>
        </p:nvSpPr>
        <p:spPr>
          <a:xfrm>
            <a:off x="4223399" y="278067"/>
            <a:ext cx="2367815" cy="708521"/>
          </a:xfrm>
          <a:prstGeom prst="parallelogram">
            <a:avLst>
              <a:gd name="adj" fmla="val 67359"/>
            </a:avLst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과정</a:t>
            </a:r>
          </a:p>
        </p:txBody>
      </p:sp>
    </p:spTree>
    <p:extLst>
      <p:ext uri="{BB962C8B-B14F-4D97-AF65-F5344CB8AC3E}">
        <p14:creationId xmlns:p14="http://schemas.microsoft.com/office/powerpoint/2010/main" val="11225059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Machine Learning Articles, Tutorials &amp; Reports by Weights &amp; Biases">
            <a:extLst>
              <a:ext uri="{FF2B5EF4-FFF2-40B4-BE49-F238E27FC236}">
                <a16:creationId xmlns:a16="http://schemas.microsoft.com/office/drawing/2014/main" id="{981099D9-7B85-898B-15DE-512C3813C4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952" y="2783084"/>
            <a:ext cx="2857500" cy="2857500"/>
          </a:xfrm>
          <a:prstGeom prst="rect">
            <a:avLst/>
          </a:prstGeom>
          <a:noFill/>
          <a:ln w="571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0B51AAC-B112-CCBA-BDEF-325DB12A67B0}"/>
              </a:ext>
            </a:extLst>
          </p:cNvPr>
          <p:cNvSpPr txBox="1"/>
          <p:nvPr/>
        </p:nvSpPr>
        <p:spPr>
          <a:xfrm>
            <a:off x="762952" y="5861610"/>
            <a:ext cx="2857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/>
              <a:t>객체 탐지</a:t>
            </a:r>
          </a:p>
        </p:txBody>
      </p:sp>
      <p:sp>
        <p:nvSpPr>
          <p:cNvPr id="13" name="평행 사변형 12">
            <a:extLst>
              <a:ext uri="{FF2B5EF4-FFF2-40B4-BE49-F238E27FC236}">
                <a16:creationId xmlns:a16="http://schemas.microsoft.com/office/drawing/2014/main" id="{82904A61-B677-40BC-1FE7-B3A1880B9BAB}"/>
              </a:ext>
            </a:extLst>
          </p:cNvPr>
          <p:cNvSpPr/>
          <p:nvPr/>
        </p:nvSpPr>
        <p:spPr>
          <a:xfrm>
            <a:off x="1096083" y="379133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주제</a:t>
            </a:r>
          </a:p>
        </p:txBody>
      </p:sp>
      <p:sp>
        <p:nvSpPr>
          <p:cNvPr id="19" name="평행 사변형 18">
            <a:extLst>
              <a:ext uri="{FF2B5EF4-FFF2-40B4-BE49-F238E27FC236}">
                <a16:creationId xmlns:a16="http://schemas.microsoft.com/office/drawing/2014/main" id="{40BF83FE-03F1-562E-F331-EBCA9E365D3F}"/>
              </a:ext>
            </a:extLst>
          </p:cNvPr>
          <p:cNvSpPr/>
          <p:nvPr/>
        </p:nvSpPr>
        <p:spPr>
          <a:xfrm>
            <a:off x="2699760" y="370708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제안 배경</a:t>
            </a:r>
          </a:p>
        </p:txBody>
      </p:sp>
      <p:sp>
        <p:nvSpPr>
          <p:cNvPr id="20" name="평행 사변형 19">
            <a:extLst>
              <a:ext uri="{FF2B5EF4-FFF2-40B4-BE49-F238E27FC236}">
                <a16:creationId xmlns:a16="http://schemas.microsoft.com/office/drawing/2014/main" id="{9260A313-7F43-C9AD-A177-5E6D2C605FC0}"/>
              </a:ext>
            </a:extLst>
          </p:cNvPr>
          <p:cNvSpPr/>
          <p:nvPr/>
        </p:nvSpPr>
        <p:spPr>
          <a:xfrm>
            <a:off x="6322204" y="388759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기대 효과</a:t>
            </a:r>
          </a:p>
        </p:txBody>
      </p:sp>
      <p:sp>
        <p:nvSpPr>
          <p:cNvPr id="21" name="평행 사변형 20">
            <a:extLst>
              <a:ext uri="{FF2B5EF4-FFF2-40B4-BE49-F238E27FC236}">
                <a16:creationId xmlns:a16="http://schemas.microsoft.com/office/drawing/2014/main" id="{616A231B-6062-C5CB-9A9E-40365B80FCEA}"/>
              </a:ext>
            </a:extLst>
          </p:cNvPr>
          <p:cNvSpPr/>
          <p:nvPr/>
        </p:nvSpPr>
        <p:spPr>
          <a:xfrm>
            <a:off x="7927605" y="379134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역할 및 일정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15FBBAE8-5492-CD5B-0E1A-7AB51A1A28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063" b="91983" l="10000" r="90000">
                        <a14:foregroundMark x1="28235" y1="11814" x2="68235" y2="8439"/>
                        <a14:foregroundMark x1="21765" y1="11814" x2="72941" y2="6329"/>
                        <a14:foregroundMark x1="33529" y1="5485" x2="56471" y2="5485"/>
                        <a14:foregroundMark x1="43529" y1="89873" x2="51176" y2="919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9469" y="114667"/>
            <a:ext cx="751933" cy="1048283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F101C999-6855-E044-1661-2B0C8BD1F9E7}"/>
              </a:ext>
            </a:extLst>
          </p:cNvPr>
          <p:cNvSpPr/>
          <p:nvPr/>
        </p:nvSpPr>
        <p:spPr>
          <a:xfrm>
            <a:off x="10410117" y="114667"/>
            <a:ext cx="1371600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altLang="ko-KR" sz="66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AI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8E8AD120-3C96-99F1-D86B-4A738A93D234}"/>
              </a:ext>
            </a:extLst>
          </p:cNvPr>
          <p:cNvSpPr/>
          <p:nvPr/>
        </p:nvSpPr>
        <p:spPr>
          <a:xfrm>
            <a:off x="2677091" y="1404129"/>
            <a:ext cx="6545703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데이터 수집 및 </a:t>
            </a:r>
            <a:r>
              <a:rPr lang="en-US" altLang="ko-KR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Yolo5 </a:t>
            </a:r>
            <a:r>
              <a:rPr lang="ko-KR" altLang="en-U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적용</a:t>
            </a:r>
            <a:endParaRPr lang="ko-KR" altLang="en-US" sz="4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평행 사변형 1">
            <a:extLst>
              <a:ext uri="{FF2B5EF4-FFF2-40B4-BE49-F238E27FC236}">
                <a16:creationId xmlns:a16="http://schemas.microsoft.com/office/drawing/2014/main" id="{44124ED3-BC5B-5E82-DEB2-C406D8A881DD}"/>
              </a:ext>
            </a:extLst>
          </p:cNvPr>
          <p:cNvSpPr/>
          <p:nvPr/>
        </p:nvSpPr>
        <p:spPr>
          <a:xfrm>
            <a:off x="4223399" y="278067"/>
            <a:ext cx="2367815" cy="708521"/>
          </a:xfrm>
          <a:prstGeom prst="parallelogram">
            <a:avLst>
              <a:gd name="adj" fmla="val 67359"/>
            </a:avLst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과정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25E1D315-46A5-492B-9589-8665C0165A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7627" y="2700601"/>
            <a:ext cx="6442685" cy="205567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5FDACBD-5347-45BF-A39C-E13A5D8F1D23}"/>
              </a:ext>
            </a:extLst>
          </p:cNvPr>
          <p:cNvSpPr txBox="1"/>
          <p:nvPr/>
        </p:nvSpPr>
        <p:spPr>
          <a:xfrm>
            <a:off x="5812077" y="5223353"/>
            <a:ext cx="5768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b="1" dirty="0">
                <a:latin typeface="Haettenschweiler" panose="020B0706040902060204" pitchFamily="34" charset="0"/>
              </a:rPr>
              <a:t>특정 클래스가 감지 되었을 시에 특정 이벤트 실행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6CF3F89D-67D7-48CF-94E5-FE0DC672C74B}"/>
              </a:ext>
            </a:extLst>
          </p:cNvPr>
          <p:cNvSpPr/>
          <p:nvPr/>
        </p:nvSpPr>
        <p:spPr>
          <a:xfrm>
            <a:off x="5260932" y="3012510"/>
            <a:ext cx="1177446" cy="35699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64989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옅은, 교통, 실외, 거리이(가) 표시된 사진&#10;&#10;자동 생성된 설명">
            <a:extLst>
              <a:ext uri="{FF2B5EF4-FFF2-40B4-BE49-F238E27FC236}">
                <a16:creationId xmlns:a16="http://schemas.microsoft.com/office/drawing/2014/main" id="{C62EDEF5-4FC7-F314-5348-56F7843F22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0434" y="-33870"/>
            <a:ext cx="12272434" cy="6925734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5C9CD685-4856-94BF-B205-076685BFBBB7}"/>
              </a:ext>
            </a:extLst>
          </p:cNvPr>
          <p:cNvSpPr/>
          <p:nvPr/>
        </p:nvSpPr>
        <p:spPr>
          <a:xfrm>
            <a:off x="-270933" y="-33870"/>
            <a:ext cx="12462933" cy="6925734"/>
          </a:xfrm>
          <a:prstGeom prst="rect">
            <a:avLst/>
          </a:prstGeom>
          <a:solidFill>
            <a:schemeClr val="tx1">
              <a:alpha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103CF81F-F03C-E9A1-2A5E-F62FD624F747}"/>
              </a:ext>
            </a:extLst>
          </p:cNvPr>
          <p:cNvSpPr txBox="1">
            <a:spLocks/>
          </p:cNvSpPr>
          <p:nvPr/>
        </p:nvSpPr>
        <p:spPr>
          <a:xfrm>
            <a:off x="2209007" y="2693502"/>
            <a:ext cx="7773985" cy="1470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75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３</a:t>
            </a:r>
            <a:r>
              <a:rPr lang="en-US" altLang="ko-KR" sz="75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   </a:t>
            </a:r>
            <a:r>
              <a:rPr lang="ko-KR" altLang="en-US" sz="75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기대효과</a:t>
            </a:r>
          </a:p>
        </p:txBody>
      </p:sp>
    </p:spTree>
    <p:extLst>
      <p:ext uri="{BB962C8B-B14F-4D97-AF65-F5344CB8AC3E}">
        <p14:creationId xmlns:p14="http://schemas.microsoft.com/office/powerpoint/2010/main" val="15655508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2970AC30-1CA1-DA91-33CF-55AC9198B2C3}"/>
              </a:ext>
            </a:extLst>
          </p:cNvPr>
          <p:cNvSpPr/>
          <p:nvPr/>
        </p:nvSpPr>
        <p:spPr>
          <a:xfrm>
            <a:off x="6262989" y="3324491"/>
            <a:ext cx="5510078" cy="2214255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CA7C073-AA61-B0F1-0233-527A64FBE0B3}"/>
              </a:ext>
            </a:extLst>
          </p:cNvPr>
          <p:cNvSpPr/>
          <p:nvPr/>
        </p:nvSpPr>
        <p:spPr>
          <a:xfrm>
            <a:off x="6262989" y="1318332"/>
            <a:ext cx="5510078" cy="1921015"/>
          </a:xfrm>
          <a:prstGeom prst="rect">
            <a:avLst/>
          </a:prstGeom>
          <a:solidFill>
            <a:schemeClr val="tx2">
              <a:lumMod val="75000"/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098" name="Picture 2" descr="딜레마 존, 밟느냐 서느냐 그것이 문제로다 | 마이클">
            <a:extLst>
              <a:ext uri="{FF2B5EF4-FFF2-40B4-BE49-F238E27FC236}">
                <a16:creationId xmlns:a16="http://schemas.microsoft.com/office/drawing/2014/main" id="{83C0D3D9-405E-6AF9-B1E2-ECECAC6227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281" y="1318331"/>
            <a:ext cx="5399900" cy="363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6473FB8-4623-03C3-7EE7-0E8BA47E9F8C}"/>
              </a:ext>
            </a:extLst>
          </p:cNvPr>
          <p:cNvSpPr txBox="1"/>
          <p:nvPr/>
        </p:nvSpPr>
        <p:spPr>
          <a:xfrm>
            <a:off x="239469" y="5771162"/>
            <a:ext cx="782478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황색신호 </a:t>
            </a:r>
            <a:r>
              <a:rPr lang="ko-KR" altLang="en-US" sz="2800" kern="0" spc="0" dirty="0">
                <a:solidFill>
                  <a:srgbClr val="FFFF00"/>
                </a:solidFill>
                <a:effectLst/>
                <a:highlight>
                  <a:srgbClr val="0000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‘딜레마존‘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같은 애매한 사고를 좀더 </a:t>
            </a:r>
            <a:r>
              <a:rPr lang="ko-KR" altLang="en-US" sz="2000" kern="0" spc="0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확실한 정보를 제공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하고 사고가 나면 사고원인 데이터로 인해 분석이 가능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한컴바탕"/>
            </a:endParaRPr>
          </a:p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196B7F4-1710-75C7-565F-641F157A4C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7162" y="1546361"/>
            <a:ext cx="4968671" cy="1028789"/>
          </a:xfrm>
          <a:prstGeom prst="rect">
            <a:avLst/>
          </a:prstGeom>
        </p:spPr>
      </p:pic>
      <p:pic>
        <p:nvPicPr>
          <p:cNvPr id="4104" name="Picture 8" descr="신호등 빨간불 깜빡일 때, 노란불 깜빡일 때 무슨 차이?">
            <a:extLst>
              <a:ext uri="{FF2B5EF4-FFF2-40B4-BE49-F238E27FC236}">
                <a16:creationId xmlns:a16="http://schemas.microsoft.com/office/drawing/2014/main" id="{492814F8-08C9-FBCA-8BA5-A216D7FC3A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7162" y="3441581"/>
            <a:ext cx="4968671" cy="140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439BFC8-161D-0CC3-EC8A-1D60FB907CA7}"/>
              </a:ext>
            </a:extLst>
          </p:cNvPr>
          <p:cNvSpPr txBox="1"/>
          <p:nvPr/>
        </p:nvSpPr>
        <p:spPr>
          <a:xfrm>
            <a:off x="6527162" y="2660592"/>
            <a:ext cx="49686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/>
              <a:t>주행</a:t>
            </a:r>
            <a:r>
              <a:rPr lang="ko-KR" altLang="en-US" dirty="0"/>
              <a:t>가능 여부와 </a:t>
            </a:r>
            <a:r>
              <a:rPr lang="ko-KR" altLang="en-US" sz="2400" b="1" dirty="0"/>
              <a:t>방향</a:t>
            </a:r>
            <a:r>
              <a:rPr lang="en-US" altLang="ko-KR" dirty="0"/>
              <a:t>, </a:t>
            </a:r>
            <a:r>
              <a:rPr lang="ko-KR" altLang="en-US" dirty="0"/>
              <a:t>남은 </a:t>
            </a:r>
            <a:r>
              <a:rPr lang="ko-KR" altLang="en-US" sz="2400" b="1" dirty="0"/>
              <a:t>시간</a:t>
            </a:r>
            <a:r>
              <a:rPr lang="ko-KR" altLang="en-US" dirty="0"/>
              <a:t> 표시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CA01EF-844C-74F4-5A5D-28F97393AA75}"/>
              </a:ext>
            </a:extLst>
          </p:cNvPr>
          <p:cNvSpPr txBox="1"/>
          <p:nvPr/>
        </p:nvSpPr>
        <p:spPr>
          <a:xfrm>
            <a:off x="6527162" y="4953757"/>
            <a:ext cx="49686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운전자가 판단하기 </a:t>
            </a:r>
            <a:r>
              <a:rPr lang="ko-KR" altLang="en-US" sz="3600" b="1" dirty="0">
                <a:solidFill>
                  <a:srgbClr val="FF0000"/>
                </a:solidFill>
              </a:rPr>
              <a:t>애매</a:t>
            </a:r>
            <a:r>
              <a:rPr lang="ko-KR" altLang="en-US" dirty="0">
                <a:solidFill>
                  <a:schemeClr val="bg1"/>
                </a:solidFill>
              </a:rPr>
              <a:t>함</a:t>
            </a:r>
          </a:p>
        </p:txBody>
      </p:sp>
      <p:sp>
        <p:nvSpPr>
          <p:cNvPr id="2" name="평행 사변형 1">
            <a:extLst>
              <a:ext uri="{FF2B5EF4-FFF2-40B4-BE49-F238E27FC236}">
                <a16:creationId xmlns:a16="http://schemas.microsoft.com/office/drawing/2014/main" id="{FE579567-DBAB-AFDA-92B7-DD0E9B1AF046}"/>
              </a:ext>
            </a:extLst>
          </p:cNvPr>
          <p:cNvSpPr/>
          <p:nvPr/>
        </p:nvSpPr>
        <p:spPr>
          <a:xfrm>
            <a:off x="5838517" y="278067"/>
            <a:ext cx="2367815" cy="708521"/>
          </a:xfrm>
          <a:prstGeom prst="parallelogram">
            <a:avLst>
              <a:gd name="adj" fmla="val 67359"/>
            </a:avLst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ko-KR" altLang="en-US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기대 효과</a:t>
            </a:r>
          </a:p>
        </p:txBody>
      </p:sp>
      <p:sp>
        <p:nvSpPr>
          <p:cNvPr id="3" name="평행 사변형 2">
            <a:extLst>
              <a:ext uri="{FF2B5EF4-FFF2-40B4-BE49-F238E27FC236}">
                <a16:creationId xmlns:a16="http://schemas.microsoft.com/office/drawing/2014/main" id="{BD8AD2A1-655D-1BFE-7249-B8941A0C82D7}"/>
              </a:ext>
            </a:extLst>
          </p:cNvPr>
          <p:cNvSpPr/>
          <p:nvPr/>
        </p:nvSpPr>
        <p:spPr>
          <a:xfrm>
            <a:off x="1096083" y="379133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주제</a:t>
            </a:r>
          </a:p>
        </p:txBody>
      </p:sp>
      <p:sp>
        <p:nvSpPr>
          <p:cNvPr id="5" name="평행 사변형 4">
            <a:extLst>
              <a:ext uri="{FF2B5EF4-FFF2-40B4-BE49-F238E27FC236}">
                <a16:creationId xmlns:a16="http://schemas.microsoft.com/office/drawing/2014/main" id="{0499C67A-3E0E-A457-19C9-E1D05C34A63F}"/>
              </a:ext>
            </a:extLst>
          </p:cNvPr>
          <p:cNvSpPr/>
          <p:nvPr/>
        </p:nvSpPr>
        <p:spPr>
          <a:xfrm>
            <a:off x="4306885" y="385612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과정</a:t>
            </a:r>
          </a:p>
        </p:txBody>
      </p:sp>
      <p:sp>
        <p:nvSpPr>
          <p:cNvPr id="11" name="평행 사변형 10">
            <a:extLst>
              <a:ext uri="{FF2B5EF4-FFF2-40B4-BE49-F238E27FC236}">
                <a16:creationId xmlns:a16="http://schemas.microsoft.com/office/drawing/2014/main" id="{C37E3D1D-A2A8-CA78-03FF-A3023DE51BB1}"/>
              </a:ext>
            </a:extLst>
          </p:cNvPr>
          <p:cNvSpPr/>
          <p:nvPr/>
        </p:nvSpPr>
        <p:spPr>
          <a:xfrm>
            <a:off x="2701484" y="379133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제안 배경</a:t>
            </a:r>
          </a:p>
        </p:txBody>
      </p:sp>
      <p:sp>
        <p:nvSpPr>
          <p:cNvPr id="12" name="평행 사변형 11">
            <a:extLst>
              <a:ext uri="{FF2B5EF4-FFF2-40B4-BE49-F238E27FC236}">
                <a16:creationId xmlns:a16="http://schemas.microsoft.com/office/drawing/2014/main" id="{84E1E212-CF31-02BC-489E-B45831A225EB}"/>
              </a:ext>
            </a:extLst>
          </p:cNvPr>
          <p:cNvSpPr/>
          <p:nvPr/>
        </p:nvSpPr>
        <p:spPr>
          <a:xfrm>
            <a:off x="7927605" y="379134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역할 및 일정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4652478E-1F3C-9A7A-A2D8-A11BF03DE49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063" b="91983" l="10000" r="90000">
                        <a14:foregroundMark x1="28235" y1="11814" x2="68235" y2="8439"/>
                        <a14:foregroundMark x1="21765" y1="11814" x2="72941" y2="6329"/>
                        <a14:foregroundMark x1="33529" y1="5485" x2="56471" y2="5485"/>
                        <a14:foregroundMark x1="43529" y1="89873" x2="51176" y2="919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9469" y="114667"/>
            <a:ext cx="751933" cy="1048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4385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응급환자 태운 것처럼 '얌체 질주' 사설 구급차…암행 순찰에 적발 | SBS 뉴스">
            <a:extLst>
              <a:ext uri="{FF2B5EF4-FFF2-40B4-BE49-F238E27FC236}">
                <a16:creationId xmlns:a16="http://schemas.microsoft.com/office/drawing/2014/main" id="{2B4AAD06-DFA5-8812-259B-448714586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208" y="1370813"/>
            <a:ext cx="4622800" cy="2600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소방차 - Wikiwand">
            <a:extLst>
              <a:ext uri="{FF2B5EF4-FFF2-40B4-BE49-F238E27FC236}">
                <a16:creationId xmlns:a16="http://schemas.microsoft.com/office/drawing/2014/main" id="{883C5AA9-A56E-1695-65B1-0B52802023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208" y="4143008"/>
            <a:ext cx="4622800" cy="2600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75DF2153-2011-11EE-6DA2-0615B5ED2B54}"/>
              </a:ext>
            </a:extLst>
          </p:cNvPr>
          <p:cNvGrpSpPr/>
          <p:nvPr/>
        </p:nvGrpSpPr>
        <p:grpSpPr>
          <a:xfrm>
            <a:off x="5838517" y="898481"/>
            <a:ext cx="6529815" cy="6242624"/>
            <a:chOff x="5573873" y="110551"/>
            <a:chExt cx="6529815" cy="6242624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48E2C760-7780-3FC9-BB1E-D9F4F4BB4B42}"/>
                </a:ext>
              </a:extLst>
            </p:cNvPr>
            <p:cNvGrpSpPr/>
            <p:nvPr/>
          </p:nvGrpSpPr>
          <p:grpSpPr>
            <a:xfrm>
              <a:off x="5573873" y="657225"/>
              <a:ext cx="5637052" cy="5695950"/>
              <a:chOff x="6373973" y="376236"/>
              <a:chExt cx="5637052" cy="5695950"/>
            </a:xfrm>
          </p:grpSpPr>
          <p:pic>
            <p:nvPicPr>
              <p:cNvPr id="5" name="그림 4">
                <a:extLst>
                  <a:ext uri="{FF2B5EF4-FFF2-40B4-BE49-F238E27FC236}">
                    <a16:creationId xmlns:a16="http://schemas.microsoft.com/office/drawing/2014/main" id="{AFC9A05C-D7F0-FBEF-5EFA-F7C6DF404B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373973" y="376236"/>
                <a:ext cx="5637052" cy="5695950"/>
              </a:xfrm>
              <a:prstGeom prst="rect">
                <a:avLst/>
              </a:prstGeom>
            </p:spPr>
          </p:pic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3235FB67-0DB8-DBD3-2C7D-AB0FB6449CF8}"/>
                  </a:ext>
                </a:extLst>
              </p:cNvPr>
              <p:cNvSpPr/>
              <p:nvPr/>
            </p:nvSpPr>
            <p:spPr>
              <a:xfrm>
                <a:off x="7419975" y="1743075"/>
                <a:ext cx="3343274" cy="59055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id="{D8ABED99-1834-76FC-4695-8E360D0A74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285250" y="1840213"/>
                <a:ext cx="281964" cy="396274"/>
              </a:xfrm>
              <a:prstGeom prst="rect">
                <a:avLst/>
              </a:prstGeom>
            </p:spPr>
          </p:pic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A1C8C99-88E2-9EEF-85A6-1D371D9F8B7D}"/>
                  </a:ext>
                </a:extLst>
              </p:cNvPr>
              <p:cNvSpPr txBox="1"/>
              <p:nvPr/>
            </p:nvSpPr>
            <p:spPr>
              <a:xfrm>
                <a:off x="8083082" y="1805285"/>
                <a:ext cx="234315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400" b="1" dirty="0">
                    <a:solidFill>
                      <a:srgbClr val="00B050"/>
                    </a:solidFill>
                  </a:rPr>
                  <a:t>긴급차량 진입</a:t>
                </a:r>
              </a:p>
            </p:txBody>
          </p:sp>
          <p:sp>
            <p:nvSpPr>
              <p:cNvPr id="10" name="타원 9">
                <a:extLst>
                  <a:ext uri="{FF2B5EF4-FFF2-40B4-BE49-F238E27FC236}">
                    <a16:creationId xmlns:a16="http://schemas.microsoft.com/office/drawing/2014/main" id="{C68E73A9-B355-C96D-B5CC-CFCA7D061F72}"/>
                  </a:ext>
                </a:extLst>
              </p:cNvPr>
              <p:cNvSpPr/>
              <p:nvPr/>
            </p:nvSpPr>
            <p:spPr>
              <a:xfrm>
                <a:off x="7470776" y="1809750"/>
                <a:ext cx="457200" cy="457200"/>
              </a:xfrm>
              <a:prstGeom prst="ellips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화살표: 위쪽 10">
                <a:extLst>
                  <a:ext uri="{FF2B5EF4-FFF2-40B4-BE49-F238E27FC236}">
                    <a16:creationId xmlns:a16="http://schemas.microsoft.com/office/drawing/2014/main" id="{425E3A21-1B0F-2DA7-44AD-0FEF2D0DBA90}"/>
                  </a:ext>
                </a:extLst>
              </p:cNvPr>
              <p:cNvSpPr/>
              <p:nvPr/>
            </p:nvSpPr>
            <p:spPr>
              <a:xfrm>
                <a:off x="7972659" y="1800225"/>
                <a:ext cx="247650" cy="466725"/>
              </a:xfrm>
              <a:prstGeom prst="upArrow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639531C1-3DCF-D716-E30C-8EB055DF870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2555632">
              <a:off x="10828990" y="110551"/>
              <a:ext cx="571054" cy="626857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9466D22-FF1C-3862-3F31-9C608C74BC28}"/>
                </a:ext>
              </a:extLst>
            </p:cNvPr>
            <p:cNvSpPr txBox="1"/>
            <p:nvPr/>
          </p:nvSpPr>
          <p:spPr>
            <a:xfrm>
              <a:off x="11103564" y="715063"/>
              <a:ext cx="100012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 dirty="0">
                  <a:solidFill>
                    <a:srgbClr val="FF0000"/>
                  </a:solidFill>
                </a:rPr>
                <a:t>앗</a:t>
              </a:r>
              <a:r>
                <a:rPr lang="en-US" altLang="ko-KR" sz="2400" b="1" dirty="0">
                  <a:solidFill>
                    <a:srgbClr val="FF0000"/>
                  </a:solidFill>
                </a:rPr>
                <a:t>!</a:t>
              </a:r>
              <a:endParaRPr lang="ko-KR" altLang="en-US" sz="2400" b="1" dirty="0">
                <a:solidFill>
                  <a:srgbClr val="FF0000"/>
                </a:solidFill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F9F08F6-83F4-D2B0-DF44-9EC3A3AC113F}"/>
                </a:ext>
              </a:extLst>
            </p:cNvPr>
            <p:cNvSpPr txBox="1"/>
            <p:nvPr/>
          </p:nvSpPr>
          <p:spPr>
            <a:xfrm>
              <a:off x="5772819" y="4386262"/>
              <a:ext cx="463867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800" kern="0" spc="0" dirty="0">
                  <a:solidFill>
                    <a:srgbClr val="000000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긴급구조차량은 중앙의 제어를 통하지 않고 </a:t>
              </a:r>
              <a:r>
                <a:rPr lang="ko-KR" altLang="en-US" sz="2400" b="1" kern="0" spc="0" dirty="0">
                  <a:solidFill>
                    <a:srgbClr val="FF0000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신호등이 판단</a:t>
              </a:r>
              <a:r>
                <a:rPr lang="ko-KR" altLang="en-US" sz="1800" kern="0" spc="0" dirty="0">
                  <a:solidFill>
                    <a:srgbClr val="000000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하여 제어</a:t>
              </a:r>
              <a:endParaRPr lang="ko-KR" altLang="en-US" sz="1800" kern="0" spc="0" dirty="0">
                <a:solidFill>
                  <a:srgbClr val="000000"/>
                </a:solidFill>
                <a:effectLst/>
                <a:latin typeface="한컴바탕"/>
              </a:endParaRPr>
            </a:p>
            <a:p>
              <a:endParaRPr lang="ko-KR" altLang="en-US" dirty="0"/>
            </a:p>
          </p:txBody>
        </p:sp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FA957CF6-0EDD-C87E-E79B-BF6E4EA995E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8242" b="89011" l="7540" r="93254">
                          <a14:foregroundMark x1="93254" y1="31868" x2="93254" y2="31868"/>
                          <a14:foregroundMark x1="81746" y1="8242" x2="81746" y2="8242"/>
                          <a14:foregroundMark x1="80556" y1="80220" x2="80556" y2="80220"/>
                          <a14:foregroundMark x1="7540" y1="42857" x2="7540" y2="42857"/>
                          <a14:foregroundMark x1="32937" y1="71978" x2="32937" y2="71978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806911" y="241384"/>
              <a:ext cx="1920406" cy="1386960"/>
            </a:xfrm>
            <a:prstGeom prst="rect">
              <a:avLst/>
            </a:prstGeom>
          </p:spPr>
        </p:pic>
      </p:grpSp>
      <p:sp>
        <p:nvSpPr>
          <p:cNvPr id="3" name="평행 사변형 2">
            <a:extLst>
              <a:ext uri="{FF2B5EF4-FFF2-40B4-BE49-F238E27FC236}">
                <a16:creationId xmlns:a16="http://schemas.microsoft.com/office/drawing/2014/main" id="{12EF86D2-FE68-D78D-F728-87458B0F18D8}"/>
              </a:ext>
            </a:extLst>
          </p:cNvPr>
          <p:cNvSpPr/>
          <p:nvPr/>
        </p:nvSpPr>
        <p:spPr>
          <a:xfrm>
            <a:off x="1096083" y="379133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주제</a:t>
            </a:r>
          </a:p>
        </p:txBody>
      </p:sp>
      <p:sp>
        <p:nvSpPr>
          <p:cNvPr id="7" name="평행 사변형 6">
            <a:extLst>
              <a:ext uri="{FF2B5EF4-FFF2-40B4-BE49-F238E27FC236}">
                <a16:creationId xmlns:a16="http://schemas.microsoft.com/office/drawing/2014/main" id="{37979157-1A3D-630D-880E-EEBD7DEF1E50}"/>
              </a:ext>
            </a:extLst>
          </p:cNvPr>
          <p:cNvSpPr/>
          <p:nvPr/>
        </p:nvSpPr>
        <p:spPr>
          <a:xfrm>
            <a:off x="2701484" y="379133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제안 배경</a:t>
            </a:r>
          </a:p>
        </p:txBody>
      </p:sp>
      <p:sp>
        <p:nvSpPr>
          <p:cNvPr id="12" name="평행 사변형 11">
            <a:extLst>
              <a:ext uri="{FF2B5EF4-FFF2-40B4-BE49-F238E27FC236}">
                <a16:creationId xmlns:a16="http://schemas.microsoft.com/office/drawing/2014/main" id="{29F5A99A-CFE7-AEC2-8948-A10BDB0A2FEA}"/>
              </a:ext>
            </a:extLst>
          </p:cNvPr>
          <p:cNvSpPr/>
          <p:nvPr/>
        </p:nvSpPr>
        <p:spPr>
          <a:xfrm>
            <a:off x="7927605" y="379134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역할 및 일정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BEA1E579-9DDA-01AE-DDF3-03096898D1F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5063" b="91983" l="10000" r="90000">
                        <a14:foregroundMark x1="28235" y1="11814" x2="68235" y2="8439"/>
                        <a14:foregroundMark x1="21765" y1="11814" x2="72941" y2="6329"/>
                        <a14:foregroundMark x1="33529" y1="5485" x2="56471" y2="5485"/>
                        <a14:foregroundMark x1="43529" y1="89873" x2="51176" y2="919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9469" y="114667"/>
            <a:ext cx="751933" cy="1048283"/>
          </a:xfrm>
          <a:prstGeom prst="rect">
            <a:avLst/>
          </a:prstGeom>
        </p:spPr>
      </p:pic>
      <p:sp>
        <p:nvSpPr>
          <p:cNvPr id="15" name="평행 사변형 14">
            <a:extLst>
              <a:ext uri="{FF2B5EF4-FFF2-40B4-BE49-F238E27FC236}">
                <a16:creationId xmlns:a16="http://schemas.microsoft.com/office/drawing/2014/main" id="{BE89AE70-819A-26C6-DAB5-A5A4F9965598}"/>
              </a:ext>
            </a:extLst>
          </p:cNvPr>
          <p:cNvSpPr/>
          <p:nvPr/>
        </p:nvSpPr>
        <p:spPr>
          <a:xfrm>
            <a:off x="5838517" y="278067"/>
            <a:ext cx="2367815" cy="708521"/>
          </a:xfrm>
          <a:prstGeom prst="parallelogram">
            <a:avLst>
              <a:gd name="adj" fmla="val 67359"/>
            </a:avLst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ko-KR" altLang="en-US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기대 효과</a:t>
            </a:r>
          </a:p>
        </p:txBody>
      </p:sp>
      <p:sp>
        <p:nvSpPr>
          <p:cNvPr id="16" name="평행 사변형 15">
            <a:extLst>
              <a:ext uri="{FF2B5EF4-FFF2-40B4-BE49-F238E27FC236}">
                <a16:creationId xmlns:a16="http://schemas.microsoft.com/office/drawing/2014/main" id="{2F9CC1C0-785E-FF9C-09F1-864199846FE0}"/>
              </a:ext>
            </a:extLst>
          </p:cNvPr>
          <p:cNvSpPr/>
          <p:nvPr/>
        </p:nvSpPr>
        <p:spPr>
          <a:xfrm>
            <a:off x="4306885" y="385612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과정</a:t>
            </a:r>
          </a:p>
        </p:txBody>
      </p:sp>
    </p:spTree>
    <p:extLst>
      <p:ext uri="{BB962C8B-B14F-4D97-AF65-F5344CB8AC3E}">
        <p14:creationId xmlns:p14="http://schemas.microsoft.com/office/powerpoint/2010/main" val="157203546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E597147-F37F-FB75-67AB-A166E77D363D}"/>
              </a:ext>
            </a:extLst>
          </p:cNvPr>
          <p:cNvSpPr txBox="1"/>
          <p:nvPr/>
        </p:nvSpPr>
        <p:spPr>
          <a:xfrm>
            <a:off x="6086475" y="3846405"/>
            <a:ext cx="55626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보다 </a:t>
            </a:r>
            <a:r>
              <a:rPr lang="ko-KR" altLang="en-US" sz="2400" b="1" kern="0" spc="0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디테일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한 정보를 제공함으로써 운전자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보행자 모두에게 교통 상황을 더욱 이해하기 쉽게 하여 </a:t>
            </a:r>
            <a:r>
              <a:rPr lang="ko-KR" altLang="en-US" sz="2400" b="1" kern="0" spc="0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교통사고의 발생률 감소 효과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기대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한컴바탕"/>
            </a:endParaRPr>
          </a:p>
          <a:p>
            <a:endParaRPr lang="ko-KR" altLang="en-US" dirty="0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155D8C4B-F545-4F7E-1AD5-8AEF6F55731F}"/>
              </a:ext>
            </a:extLst>
          </p:cNvPr>
          <p:cNvGrpSpPr/>
          <p:nvPr/>
        </p:nvGrpSpPr>
        <p:grpSpPr>
          <a:xfrm>
            <a:off x="1333498" y="1375500"/>
            <a:ext cx="3867153" cy="5356964"/>
            <a:chOff x="461961" y="238124"/>
            <a:chExt cx="4601629" cy="6103828"/>
          </a:xfrm>
        </p:grpSpPr>
        <p:pic>
          <p:nvPicPr>
            <p:cNvPr id="8194" name="Picture 2" descr="운전 - 무료 사용자개 아이콘">
              <a:extLst>
                <a:ext uri="{FF2B5EF4-FFF2-40B4-BE49-F238E27FC236}">
                  <a16:creationId xmlns:a16="http://schemas.microsoft.com/office/drawing/2014/main" id="{5EBA30D7-149A-5811-2461-522D1B49C41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1961" y="804862"/>
              <a:ext cx="2143125" cy="2143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196" name="Picture 4" descr="보행자 - 무료 사람들개 아이콘">
              <a:extLst>
                <a:ext uri="{FF2B5EF4-FFF2-40B4-BE49-F238E27FC236}">
                  <a16:creationId xmlns:a16="http://schemas.microsoft.com/office/drawing/2014/main" id="{F4081766-0C23-7E85-FFDC-D7B9C1AEA3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1962" y="3671888"/>
              <a:ext cx="2143125" cy="2143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845EE66-063C-FAAA-BC89-7B422841A363}"/>
                </a:ext>
              </a:extLst>
            </p:cNvPr>
            <p:cNvSpPr txBox="1"/>
            <p:nvPr/>
          </p:nvSpPr>
          <p:spPr>
            <a:xfrm>
              <a:off x="733423" y="2940605"/>
              <a:ext cx="1600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800" b="1" kern="0" spc="0" dirty="0">
                  <a:solidFill>
                    <a:schemeClr val="accent2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운전자</a:t>
              </a:r>
              <a:endParaRPr lang="ko-KR" altLang="en-US" b="1" dirty="0">
                <a:solidFill>
                  <a:schemeClr val="accent2"/>
                </a:solidFill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5F82E98-EDF6-3057-52CA-04B33EAE4C6C}"/>
                </a:ext>
              </a:extLst>
            </p:cNvPr>
            <p:cNvSpPr txBox="1"/>
            <p:nvPr/>
          </p:nvSpPr>
          <p:spPr>
            <a:xfrm>
              <a:off x="733423" y="5843588"/>
              <a:ext cx="1600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800" b="1" kern="0" spc="0" dirty="0">
                  <a:solidFill>
                    <a:schemeClr val="accent6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보행자</a:t>
              </a:r>
              <a:endParaRPr lang="ko-KR" altLang="en-US" b="1" dirty="0">
                <a:solidFill>
                  <a:schemeClr val="accent6"/>
                </a:solidFill>
              </a:endParaRPr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449D2430-0D1E-18AE-96C5-DCA3B03CF32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97718" y="3790950"/>
              <a:ext cx="919500" cy="2551002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24F6F085-7300-701E-90C5-4C8451858DA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765960" y="238124"/>
              <a:ext cx="2297630" cy="3276599"/>
            </a:xfrm>
            <a:prstGeom prst="rect">
              <a:avLst/>
            </a:prstGeom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F85A6BD2-D04B-A059-A9A9-2D2BB8C16198}"/>
                </a:ext>
              </a:extLst>
            </p:cNvPr>
            <p:cNvSpPr/>
            <p:nvPr/>
          </p:nvSpPr>
          <p:spPr>
            <a:xfrm>
              <a:off x="3114675" y="1095375"/>
              <a:ext cx="1419225" cy="31432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5ECE3D42-7376-5DDA-075F-EDA5193C8424}"/>
                </a:ext>
              </a:extLst>
            </p:cNvPr>
            <p:cNvSpPr/>
            <p:nvPr/>
          </p:nvSpPr>
          <p:spPr>
            <a:xfrm>
              <a:off x="3178800" y="1114424"/>
              <a:ext cx="276225" cy="27622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3D27989-E916-1273-DC40-7651CDAC8DDC}"/>
                </a:ext>
              </a:extLst>
            </p:cNvPr>
            <p:cNvSpPr txBox="1"/>
            <p:nvPr/>
          </p:nvSpPr>
          <p:spPr>
            <a:xfrm>
              <a:off x="3059123" y="1059659"/>
              <a:ext cx="1907552" cy="3857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srgbClr val="FF0000"/>
                  </a:solidFill>
                </a:rPr>
                <a:t>정지 </a:t>
              </a:r>
              <a:r>
                <a:rPr lang="en-US" altLang="ko-KR" sz="1600" b="1" dirty="0">
                  <a:solidFill>
                    <a:srgbClr val="FF0000"/>
                  </a:solidFill>
                </a:rPr>
                <a:t>20</a:t>
              </a:r>
              <a:r>
                <a:rPr lang="ko-KR" altLang="en-US" sz="1600" b="1" dirty="0">
                  <a:solidFill>
                    <a:srgbClr val="FF0000"/>
                  </a:solidFill>
                </a:rPr>
                <a:t>초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EC67F707-59C4-2B6B-A7FB-B4F5415B3616}"/>
              </a:ext>
            </a:extLst>
          </p:cNvPr>
          <p:cNvGrpSpPr/>
          <p:nvPr/>
        </p:nvGrpSpPr>
        <p:grpSpPr>
          <a:xfrm>
            <a:off x="7300913" y="1222570"/>
            <a:ext cx="2862262" cy="2619375"/>
            <a:chOff x="7300913" y="1222570"/>
            <a:chExt cx="2862262" cy="2619375"/>
          </a:xfrm>
        </p:grpSpPr>
        <p:pic>
          <p:nvPicPr>
            <p:cNvPr id="8198" name="Picture 6" descr="교통 사고 - 무료 사람들개 아이콘">
              <a:extLst>
                <a:ext uri="{FF2B5EF4-FFF2-40B4-BE49-F238E27FC236}">
                  <a16:creationId xmlns:a16="http://schemas.microsoft.com/office/drawing/2014/main" id="{DBD2BACA-5933-B23F-EB57-A41E2545D6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00913" y="1222570"/>
              <a:ext cx="2619375" cy="26193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화살표: 아래쪽 13">
              <a:extLst>
                <a:ext uri="{FF2B5EF4-FFF2-40B4-BE49-F238E27FC236}">
                  <a16:creationId xmlns:a16="http://schemas.microsoft.com/office/drawing/2014/main" id="{B4C5A35C-613D-C682-D5E7-6E8D1029AE43}"/>
                </a:ext>
              </a:extLst>
            </p:cNvPr>
            <p:cNvSpPr/>
            <p:nvPr/>
          </p:nvSpPr>
          <p:spPr>
            <a:xfrm>
              <a:off x="8867775" y="1626600"/>
              <a:ext cx="1295400" cy="1888124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77912B1-FD57-329B-1025-99749D5007D1}"/>
              </a:ext>
            </a:extLst>
          </p:cNvPr>
          <p:cNvSpPr/>
          <p:nvPr/>
        </p:nvSpPr>
        <p:spPr>
          <a:xfrm>
            <a:off x="6286873" y="5035265"/>
            <a:ext cx="4833374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7200" b="1" cap="none" spc="0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/>
              </a:rPr>
              <a:t>Detail Info</a:t>
            </a:r>
          </a:p>
        </p:txBody>
      </p:sp>
      <p:sp>
        <p:nvSpPr>
          <p:cNvPr id="2" name="평행 사변형 1">
            <a:extLst>
              <a:ext uri="{FF2B5EF4-FFF2-40B4-BE49-F238E27FC236}">
                <a16:creationId xmlns:a16="http://schemas.microsoft.com/office/drawing/2014/main" id="{D664F220-943C-A19D-4BC6-106AAA1E1EAA}"/>
              </a:ext>
            </a:extLst>
          </p:cNvPr>
          <p:cNvSpPr/>
          <p:nvPr/>
        </p:nvSpPr>
        <p:spPr>
          <a:xfrm>
            <a:off x="1096083" y="379133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주제</a:t>
            </a:r>
          </a:p>
        </p:txBody>
      </p:sp>
      <p:sp>
        <p:nvSpPr>
          <p:cNvPr id="7" name="평행 사변형 6">
            <a:extLst>
              <a:ext uri="{FF2B5EF4-FFF2-40B4-BE49-F238E27FC236}">
                <a16:creationId xmlns:a16="http://schemas.microsoft.com/office/drawing/2014/main" id="{B7266B08-E6BD-CF5B-9D18-934F2D5E5620}"/>
              </a:ext>
            </a:extLst>
          </p:cNvPr>
          <p:cNvSpPr/>
          <p:nvPr/>
        </p:nvSpPr>
        <p:spPr>
          <a:xfrm>
            <a:off x="2701484" y="379133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제안 배경</a:t>
            </a:r>
          </a:p>
        </p:txBody>
      </p:sp>
      <p:sp>
        <p:nvSpPr>
          <p:cNvPr id="9" name="평행 사변형 8">
            <a:extLst>
              <a:ext uri="{FF2B5EF4-FFF2-40B4-BE49-F238E27FC236}">
                <a16:creationId xmlns:a16="http://schemas.microsoft.com/office/drawing/2014/main" id="{3D3C5D09-4018-028D-CA04-FAA5E0C3E9B4}"/>
              </a:ext>
            </a:extLst>
          </p:cNvPr>
          <p:cNvSpPr/>
          <p:nvPr/>
        </p:nvSpPr>
        <p:spPr>
          <a:xfrm>
            <a:off x="7927605" y="379134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역할 및 일정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3FC901A4-CE8E-89EC-A9FE-9C3611F194F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5063" b="91983" l="10000" r="90000">
                        <a14:foregroundMark x1="28235" y1="11814" x2="68235" y2="8439"/>
                        <a14:foregroundMark x1="21765" y1="11814" x2="72941" y2="6329"/>
                        <a14:foregroundMark x1="33529" y1="5485" x2="56471" y2="5485"/>
                        <a14:foregroundMark x1="43529" y1="89873" x2="51176" y2="919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9469" y="114667"/>
            <a:ext cx="751933" cy="1048283"/>
          </a:xfrm>
          <a:prstGeom prst="rect">
            <a:avLst/>
          </a:prstGeom>
        </p:spPr>
      </p:pic>
      <p:sp>
        <p:nvSpPr>
          <p:cNvPr id="19" name="평행 사변형 18">
            <a:extLst>
              <a:ext uri="{FF2B5EF4-FFF2-40B4-BE49-F238E27FC236}">
                <a16:creationId xmlns:a16="http://schemas.microsoft.com/office/drawing/2014/main" id="{2F606590-ABC8-A0BF-F8FC-59F14D01AC5C}"/>
              </a:ext>
            </a:extLst>
          </p:cNvPr>
          <p:cNvSpPr/>
          <p:nvPr/>
        </p:nvSpPr>
        <p:spPr>
          <a:xfrm>
            <a:off x="5838517" y="278067"/>
            <a:ext cx="2367815" cy="708521"/>
          </a:xfrm>
          <a:prstGeom prst="parallelogram">
            <a:avLst>
              <a:gd name="adj" fmla="val 67359"/>
            </a:avLst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ko-KR" altLang="en-US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기대 효과</a:t>
            </a:r>
          </a:p>
        </p:txBody>
      </p:sp>
      <p:sp>
        <p:nvSpPr>
          <p:cNvPr id="20" name="평행 사변형 19">
            <a:extLst>
              <a:ext uri="{FF2B5EF4-FFF2-40B4-BE49-F238E27FC236}">
                <a16:creationId xmlns:a16="http://schemas.microsoft.com/office/drawing/2014/main" id="{FEEFCF68-AB21-51E1-D448-4CE51EA9286A}"/>
              </a:ext>
            </a:extLst>
          </p:cNvPr>
          <p:cNvSpPr/>
          <p:nvPr/>
        </p:nvSpPr>
        <p:spPr>
          <a:xfrm>
            <a:off x="4306885" y="385612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과정</a:t>
            </a:r>
          </a:p>
        </p:txBody>
      </p:sp>
    </p:spTree>
    <p:extLst>
      <p:ext uri="{BB962C8B-B14F-4D97-AF65-F5344CB8AC3E}">
        <p14:creationId xmlns:p14="http://schemas.microsoft.com/office/powerpoint/2010/main" val="26010559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CE9261-FBAA-2129-8E25-2C4D98B72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5576EB0-A946-38C9-A3C1-ABD3D32B9A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신호체계 구성은 </a:t>
            </a:r>
            <a:r>
              <a:rPr lang="ko-KR" altLang="en-US" dirty="0" err="1"/>
              <a:t>도시공학과가한다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현존신호는 일반성인</a:t>
            </a:r>
            <a:r>
              <a:rPr lang="en-US" altLang="ko-KR" dirty="0"/>
              <a:t>1ms</a:t>
            </a:r>
            <a:r>
              <a:rPr lang="ko-KR" altLang="en-US" dirty="0"/>
              <a:t>과 노약자어린이</a:t>
            </a:r>
            <a:r>
              <a:rPr lang="en-US" altLang="ko-KR" dirty="0"/>
              <a:t>0.8ms</a:t>
            </a:r>
            <a:r>
              <a:rPr lang="ko-KR" altLang="en-US" dirty="0"/>
              <a:t>가 </a:t>
            </a:r>
            <a:r>
              <a:rPr lang="ko-KR" altLang="en-US" dirty="0" err="1"/>
              <a:t>다니는곳에따라</a:t>
            </a:r>
            <a:r>
              <a:rPr lang="ko-KR" altLang="en-US" dirty="0"/>
              <a:t> 시간이 다르다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현존 신호제어도 연료소비 절감을 생각하고 </a:t>
            </a:r>
            <a:r>
              <a:rPr lang="ko-KR" altLang="en-US" dirty="0" err="1"/>
              <a:t>한것이다</a:t>
            </a:r>
            <a:endParaRPr lang="en-US" altLang="ko-KR" dirty="0"/>
          </a:p>
          <a:p>
            <a:r>
              <a:rPr lang="en-US" altLang="ko-KR" dirty="0"/>
              <a:t>72 314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092504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옅은, 교통, 실외이(가) 표시된 사진&#10;&#10;자동 생성된 설명">
            <a:extLst>
              <a:ext uri="{FF2B5EF4-FFF2-40B4-BE49-F238E27FC236}">
                <a16:creationId xmlns:a16="http://schemas.microsoft.com/office/drawing/2014/main" id="{E9B2399B-F791-AAD6-D135-437FFFBE12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5C9CD685-4856-94BF-B205-076685BFBBB7}"/>
              </a:ext>
            </a:extLst>
          </p:cNvPr>
          <p:cNvSpPr/>
          <p:nvPr/>
        </p:nvSpPr>
        <p:spPr>
          <a:xfrm>
            <a:off x="-270933" y="0"/>
            <a:ext cx="12462933" cy="6858000"/>
          </a:xfrm>
          <a:prstGeom prst="rect">
            <a:avLst/>
          </a:prstGeom>
          <a:solidFill>
            <a:schemeClr val="tx1">
              <a:alpha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103CF81F-F03C-E9A1-2A5E-F62FD624F747}"/>
              </a:ext>
            </a:extLst>
          </p:cNvPr>
          <p:cNvSpPr txBox="1">
            <a:spLocks/>
          </p:cNvSpPr>
          <p:nvPr/>
        </p:nvSpPr>
        <p:spPr>
          <a:xfrm>
            <a:off x="2209007" y="2693502"/>
            <a:ext cx="7773985" cy="1470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75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   </a:t>
            </a:r>
            <a:r>
              <a:rPr lang="ko-KR" altLang="en-US" sz="75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시연</a:t>
            </a:r>
          </a:p>
        </p:txBody>
      </p:sp>
    </p:spTree>
    <p:extLst>
      <p:ext uri="{BB962C8B-B14F-4D97-AF65-F5344CB8AC3E}">
        <p14:creationId xmlns:p14="http://schemas.microsoft.com/office/powerpoint/2010/main" val="269912179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신호등 - 도시의 HD 배경 화면시사 | 10wallpaper.com">
            <a:extLst>
              <a:ext uri="{FF2B5EF4-FFF2-40B4-BE49-F238E27FC236}">
                <a16:creationId xmlns:a16="http://schemas.microsoft.com/office/drawing/2014/main" id="{8C69FE99-D122-7F48-FE50-7D0CCF1EAF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88"/>
            <a:ext cx="12192000" cy="6854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5C9CD685-4856-94BF-B205-076685BFBBB7}"/>
              </a:ext>
            </a:extLst>
          </p:cNvPr>
          <p:cNvSpPr/>
          <p:nvPr/>
        </p:nvSpPr>
        <p:spPr>
          <a:xfrm>
            <a:off x="-211357" y="0"/>
            <a:ext cx="12462933" cy="6858000"/>
          </a:xfrm>
          <a:prstGeom prst="rect">
            <a:avLst/>
          </a:prstGeom>
          <a:solidFill>
            <a:schemeClr val="tx1">
              <a:alpha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103CF81F-F03C-E9A1-2A5E-F62FD624F747}"/>
              </a:ext>
            </a:extLst>
          </p:cNvPr>
          <p:cNvSpPr txBox="1">
            <a:spLocks/>
          </p:cNvSpPr>
          <p:nvPr/>
        </p:nvSpPr>
        <p:spPr>
          <a:xfrm>
            <a:off x="2209007" y="2693502"/>
            <a:ext cx="7773985" cy="1470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75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5.    </a:t>
            </a:r>
            <a:r>
              <a:rPr lang="ko-KR" altLang="en-US" sz="75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추후계획</a:t>
            </a:r>
          </a:p>
        </p:txBody>
      </p:sp>
    </p:spTree>
    <p:extLst>
      <p:ext uri="{BB962C8B-B14F-4D97-AF65-F5344CB8AC3E}">
        <p14:creationId xmlns:p14="http://schemas.microsoft.com/office/powerpoint/2010/main" val="22633745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평행 사변형 1">
            <a:extLst>
              <a:ext uri="{FF2B5EF4-FFF2-40B4-BE49-F238E27FC236}">
                <a16:creationId xmlns:a16="http://schemas.microsoft.com/office/drawing/2014/main" id="{2F4817E9-371D-029D-709F-3B043C659D7B}"/>
              </a:ext>
            </a:extLst>
          </p:cNvPr>
          <p:cNvSpPr/>
          <p:nvPr/>
        </p:nvSpPr>
        <p:spPr>
          <a:xfrm>
            <a:off x="991402" y="263630"/>
            <a:ext cx="2367815" cy="708521"/>
          </a:xfrm>
          <a:prstGeom prst="parallelogram">
            <a:avLst>
              <a:gd name="adj" fmla="val 67359"/>
            </a:avLst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ko-KR" altLang="en-US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주제</a:t>
            </a:r>
          </a:p>
        </p:txBody>
      </p:sp>
      <p:sp>
        <p:nvSpPr>
          <p:cNvPr id="3" name="평행 사변형 2">
            <a:extLst>
              <a:ext uri="{FF2B5EF4-FFF2-40B4-BE49-F238E27FC236}">
                <a16:creationId xmlns:a16="http://schemas.microsoft.com/office/drawing/2014/main" id="{5B9A2A63-F427-8280-DA1A-F45BF08E6289}"/>
              </a:ext>
            </a:extLst>
          </p:cNvPr>
          <p:cNvSpPr/>
          <p:nvPr/>
        </p:nvSpPr>
        <p:spPr>
          <a:xfrm>
            <a:off x="3111402" y="379134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제안 배경</a:t>
            </a:r>
          </a:p>
        </p:txBody>
      </p:sp>
      <p:sp>
        <p:nvSpPr>
          <p:cNvPr id="5" name="평행 사변형 4">
            <a:extLst>
              <a:ext uri="{FF2B5EF4-FFF2-40B4-BE49-F238E27FC236}">
                <a16:creationId xmlns:a16="http://schemas.microsoft.com/office/drawing/2014/main" id="{85DBEFB0-89DE-C3D5-1CB7-9CE1724F93A5}"/>
              </a:ext>
            </a:extLst>
          </p:cNvPr>
          <p:cNvSpPr/>
          <p:nvPr/>
        </p:nvSpPr>
        <p:spPr>
          <a:xfrm>
            <a:off x="4716803" y="379134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과정</a:t>
            </a:r>
          </a:p>
        </p:txBody>
      </p:sp>
      <p:sp>
        <p:nvSpPr>
          <p:cNvPr id="6" name="평행 사변형 5">
            <a:extLst>
              <a:ext uri="{FF2B5EF4-FFF2-40B4-BE49-F238E27FC236}">
                <a16:creationId xmlns:a16="http://schemas.microsoft.com/office/drawing/2014/main" id="{FB906626-3880-8D50-C5C7-5B3E41DD4911}"/>
              </a:ext>
            </a:extLst>
          </p:cNvPr>
          <p:cNvSpPr/>
          <p:nvPr/>
        </p:nvSpPr>
        <p:spPr>
          <a:xfrm>
            <a:off x="6322204" y="388759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기대 효과</a:t>
            </a:r>
          </a:p>
        </p:txBody>
      </p:sp>
      <p:sp>
        <p:nvSpPr>
          <p:cNvPr id="7" name="평행 사변형 6">
            <a:extLst>
              <a:ext uri="{FF2B5EF4-FFF2-40B4-BE49-F238E27FC236}">
                <a16:creationId xmlns:a16="http://schemas.microsoft.com/office/drawing/2014/main" id="{BE03B2DC-8332-E270-34AD-50CC5BB21369}"/>
              </a:ext>
            </a:extLst>
          </p:cNvPr>
          <p:cNvSpPr/>
          <p:nvPr/>
        </p:nvSpPr>
        <p:spPr>
          <a:xfrm>
            <a:off x="7927605" y="379134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역할 및 일정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2054E29-F450-F4FA-C509-F17320B13C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063" b="91983" l="10000" r="90000">
                        <a14:foregroundMark x1="28235" y1="11814" x2="68235" y2="8439"/>
                        <a14:foregroundMark x1="21765" y1="11814" x2="72941" y2="6329"/>
                        <a14:foregroundMark x1="33529" y1="5485" x2="56471" y2="5485"/>
                        <a14:foregroundMark x1="43529" y1="89873" x2="51176" y2="919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9469" y="114667"/>
            <a:ext cx="751933" cy="1048283"/>
          </a:xfrm>
          <a:prstGeom prst="rect">
            <a:avLst/>
          </a:prstGeom>
        </p:spPr>
      </p:pic>
      <p:sp>
        <p:nvSpPr>
          <p:cNvPr id="12" name="제목 1">
            <a:extLst>
              <a:ext uri="{FF2B5EF4-FFF2-40B4-BE49-F238E27FC236}">
                <a16:creationId xmlns:a16="http://schemas.microsoft.com/office/drawing/2014/main" id="{103CF81F-F03C-E9A1-2A5E-F62FD624F747}"/>
              </a:ext>
            </a:extLst>
          </p:cNvPr>
          <p:cNvSpPr txBox="1">
            <a:spLocks/>
          </p:cNvSpPr>
          <p:nvPr/>
        </p:nvSpPr>
        <p:spPr>
          <a:xfrm>
            <a:off x="1681254" y="2530635"/>
            <a:ext cx="8829491" cy="141250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식별이 용이하며 </a:t>
            </a:r>
            <a:r>
              <a:rPr lang="ko-KR" altLang="en-US" sz="36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간결화된</a:t>
            </a:r>
            <a:endParaRPr lang="en-US" altLang="ko-KR" sz="3600" b="1" dirty="0">
              <a:solidFill>
                <a:schemeClr val="tx1">
                  <a:lumMod val="50000"/>
                  <a:lumOff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3600" b="1" dirty="0">
                <a:solidFill>
                  <a:srgbClr val="7030A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3600" b="1" dirty="0">
                <a:solidFill>
                  <a:schemeClr val="tx2">
                    <a:lumMod val="75000"/>
                  </a:schemeClr>
                </a:solidFill>
                <a:highlight>
                  <a:srgbClr val="FFFF00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보행자 친화적 </a:t>
            </a:r>
            <a:r>
              <a:rPr lang="ko-KR" altLang="en-US" sz="4400" b="1" dirty="0">
                <a:solidFill>
                  <a:schemeClr val="tx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스마트 신호등 개발</a:t>
            </a:r>
          </a:p>
        </p:txBody>
      </p:sp>
      <p:grpSp>
        <p:nvGrpSpPr>
          <p:cNvPr id="4" name="그룹 1013">
            <a:extLst>
              <a:ext uri="{FF2B5EF4-FFF2-40B4-BE49-F238E27FC236}">
                <a16:creationId xmlns:a16="http://schemas.microsoft.com/office/drawing/2014/main" id="{0B433C48-C47A-0F9D-DBBB-FD2684A61183}"/>
              </a:ext>
            </a:extLst>
          </p:cNvPr>
          <p:cNvGrpSpPr/>
          <p:nvPr/>
        </p:nvGrpSpPr>
        <p:grpSpPr>
          <a:xfrm rot="21108336">
            <a:off x="2224629" y="2467469"/>
            <a:ext cx="706342" cy="742654"/>
            <a:chOff x="7446042" y="6507839"/>
            <a:chExt cx="3085714" cy="3195302"/>
          </a:xfrm>
        </p:grpSpPr>
        <p:pic>
          <p:nvPicPr>
            <p:cNvPr id="8" name="Object 40">
              <a:extLst>
                <a:ext uri="{FF2B5EF4-FFF2-40B4-BE49-F238E27FC236}">
                  <a16:creationId xmlns:a16="http://schemas.microsoft.com/office/drawing/2014/main" id="{3FE47589-1E95-8959-05D3-477AE66000C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46042" y="6507839"/>
              <a:ext cx="3085714" cy="3195302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C627B7CD-EFA7-28C2-4488-288E7064B9C6}"/>
              </a:ext>
            </a:extLst>
          </p:cNvPr>
          <p:cNvSpPr txBox="1"/>
          <p:nvPr/>
        </p:nvSpPr>
        <p:spPr>
          <a:xfrm>
            <a:off x="1296140" y="972151"/>
            <a:ext cx="4864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b="1" dirty="0">
                <a:latin typeface="Haettenschweiler" panose="020B0706040902060204" pitchFamily="34" charset="0"/>
              </a:rPr>
              <a:t>위를 </a:t>
            </a:r>
            <a:r>
              <a:rPr lang="ko-KR" altLang="en-US" b="1" dirty="0" err="1">
                <a:latin typeface="Haettenschweiler" panose="020B0706040902060204" pitchFamily="34" charset="0"/>
              </a:rPr>
              <a:t>큰목차가아닌</a:t>
            </a:r>
            <a:r>
              <a:rPr lang="ko-KR" altLang="en-US" b="1" dirty="0">
                <a:latin typeface="Haettenschweiler" panose="020B0706040902060204" pitchFamily="34" charset="0"/>
              </a:rPr>
              <a:t> 소제목으로 </a:t>
            </a:r>
            <a:r>
              <a:rPr lang="ko-KR" altLang="en-US" b="1" dirty="0" err="1">
                <a:latin typeface="Haettenschweiler" panose="020B0706040902060204" pitchFamily="34" charset="0"/>
              </a:rPr>
              <a:t>변경요망</a:t>
            </a:r>
            <a:endParaRPr lang="ko-KR" altLang="en-US" b="1" dirty="0">
              <a:latin typeface="Haettenschweiler" panose="020B070604090206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808FF2D-8371-4198-D930-5981E3A23814}"/>
              </a:ext>
            </a:extLst>
          </p:cNvPr>
          <p:cNvSpPr txBox="1"/>
          <p:nvPr/>
        </p:nvSpPr>
        <p:spPr>
          <a:xfrm>
            <a:off x="-204186" y="1518082"/>
            <a:ext cx="299177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b="1" dirty="0" err="1">
                <a:latin typeface="Haettenschweiler" panose="020B0706040902060204" pitchFamily="34" charset="0"/>
              </a:rPr>
              <a:t>기획및</a:t>
            </a:r>
            <a:r>
              <a:rPr lang="ko-KR" altLang="en-US" b="1" dirty="0">
                <a:latin typeface="Haettenschweiler" panose="020B0706040902060204" pitchFamily="34" charset="0"/>
              </a:rPr>
              <a:t> 배경 소제목</a:t>
            </a:r>
            <a:endParaRPr lang="en-US" altLang="ko-KR" b="1" dirty="0">
              <a:latin typeface="Haettenschweiler" panose="020B0706040902060204" pitchFamily="34" charset="0"/>
            </a:endParaRPr>
          </a:p>
          <a:p>
            <a:pPr algn="l"/>
            <a:endParaRPr lang="en-US" altLang="ko-KR" b="1" dirty="0">
              <a:latin typeface="Haettenschweiler" panose="020B0706040902060204" pitchFamily="34" charset="0"/>
            </a:endParaRPr>
          </a:p>
          <a:p>
            <a:pPr algn="l"/>
            <a:r>
              <a:rPr lang="en-US" altLang="ko-KR" b="1" dirty="0">
                <a:latin typeface="Haettenschweiler" panose="020B0706040902060204" pitchFamily="34" charset="0"/>
              </a:rPr>
              <a:t>1.</a:t>
            </a:r>
            <a:r>
              <a:rPr lang="ko-KR" altLang="en-US" b="1" dirty="0">
                <a:latin typeface="Haettenschweiler" panose="020B0706040902060204" pitchFamily="34" charset="0"/>
              </a:rPr>
              <a:t>주제</a:t>
            </a:r>
            <a:endParaRPr lang="en-US" altLang="ko-KR" b="1" dirty="0">
              <a:latin typeface="Haettenschweiler" panose="020B0706040902060204" pitchFamily="34" charset="0"/>
            </a:endParaRPr>
          </a:p>
          <a:p>
            <a:pPr algn="l"/>
            <a:r>
              <a:rPr lang="en-US" altLang="ko-KR" b="1" dirty="0">
                <a:latin typeface="Haettenschweiler" panose="020B0706040902060204" pitchFamily="34" charset="0"/>
              </a:rPr>
              <a:t>2.</a:t>
            </a:r>
            <a:r>
              <a:rPr lang="ko-KR" altLang="en-US" b="1" dirty="0" err="1">
                <a:latin typeface="Haettenschweiler" panose="020B0706040902060204" pitchFamily="34" charset="0"/>
              </a:rPr>
              <a:t>시장배</a:t>
            </a:r>
            <a:endParaRPr lang="en-US" altLang="ko-KR" b="1" dirty="0">
              <a:latin typeface="Haettenschweiler" panose="020B0706040902060204" pitchFamily="34" charset="0"/>
            </a:endParaRPr>
          </a:p>
          <a:p>
            <a:pPr algn="l"/>
            <a:r>
              <a:rPr lang="en-US" altLang="ko-KR" b="1" dirty="0">
                <a:latin typeface="Haettenschweiler" panose="020B0706040902060204" pitchFamily="34" charset="0"/>
              </a:rPr>
              <a:t>3.</a:t>
            </a:r>
            <a:r>
              <a:rPr lang="ko-KR" altLang="en-US" b="1" dirty="0">
                <a:latin typeface="Haettenschweiler" panose="020B0706040902060204" pitchFamily="34" charset="0"/>
              </a:rPr>
              <a:t>제안배경 및 기능</a:t>
            </a:r>
            <a:r>
              <a:rPr lang="en-US" altLang="ko-KR" b="1" dirty="0">
                <a:latin typeface="Haettenschweiler" panose="020B0706040902060204" pitchFamily="34" charset="0"/>
              </a:rPr>
              <a:t>(</a:t>
            </a:r>
            <a:r>
              <a:rPr lang="ko-KR" altLang="en-US" b="1" dirty="0">
                <a:latin typeface="Haettenschweiler" panose="020B0706040902060204" pitchFamily="34" charset="0"/>
              </a:rPr>
              <a:t>전</a:t>
            </a:r>
            <a:r>
              <a:rPr lang="en-US" altLang="ko-KR" b="1" dirty="0">
                <a:latin typeface="Haettenschweiler" panose="020B0706040902060204" pitchFamily="34" charset="0"/>
              </a:rPr>
              <a:t>&amp;</a:t>
            </a:r>
            <a:r>
              <a:rPr lang="ko-KR" altLang="en-US" b="1" dirty="0">
                <a:latin typeface="Haettenschweiler" panose="020B0706040902060204" pitchFamily="34" charset="0"/>
              </a:rPr>
              <a:t>후</a:t>
            </a:r>
            <a:r>
              <a:rPr lang="en-US" altLang="ko-KR" b="1" dirty="0">
                <a:latin typeface="Haettenschweiler" panose="020B0706040902060204" pitchFamily="34" charset="0"/>
              </a:rPr>
              <a:t>)</a:t>
            </a:r>
          </a:p>
          <a:p>
            <a:pPr algn="l"/>
            <a:r>
              <a:rPr lang="en-US" altLang="ko-KR" b="1" dirty="0">
                <a:latin typeface="Haettenschweiler" panose="020B0706040902060204" pitchFamily="34" charset="0"/>
              </a:rPr>
              <a:t>4.</a:t>
            </a:r>
            <a:r>
              <a:rPr lang="ko-KR" altLang="en-US" b="1" dirty="0" err="1">
                <a:latin typeface="Haettenschweiler" panose="020B0706040902060204" pitchFamily="34" charset="0"/>
              </a:rPr>
              <a:t>유스케이스느낌</a:t>
            </a:r>
            <a:endParaRPr lang="en-US" altLang="ko-KR" b="1" dirty="0">
              <a:latin typeface="Haettenschweiler" panose="020B0706040902060204" pitchFamily="34" charset="0"/>
            </a:endParaRPr>
          </a:p>
          <a:p>
            <a:pPr algn="l"/>
            <a:r>
              <a:rPr lang="en-US" altLang="ko-KR" b="1" dirty="0">
                <a:latin typeface="Haettenschweiler" panose="020B0706040902060204" pitchFamily="34" charset="0"/>
              </a:rPr>
              <a:t>5.</a:t>
            </a:r>
            <a:r>
              <a:rPr lang="ko-KR" altLang="en-US" b="1" dirty="0">
                <a:latin typeface="Haettenschweiler" panose="020B0706040902060204" pitchFamily="34" charset="0"/>
              </a:rPr>
              <a:t>역할 및 일정</a:t>
            </a:r>
          </a:p>
        </p:txBody>
      </p:sp>
    </p:spTree>
    <p:extLst>
      <p:ext uri="{BB962C8B-B14F-4D97-AF65-F5344CB8AC3E}">
        <p14:creationId xmlns:p14="http://schemas.microsoft.com/office/powerpoint/2010/main" val="360529587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B64414-4148-C035-AD2E-3E54480A8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추후계획 </a:t>
            </a:r>
            <a:r>
              <a:rPr lang="en-US" altLang="ko-KR" dirty="0"/>
              <a:t>: </a:t>
            </a:r>
            <a:r>
              <a:rPr lang="ko-KR" altLang="en-US" dirty="0"/>
              <a:t>각파트마다 </a:t>
            </a:r>
            <a:r>
              <a:rPr lang="ko-KR" altLang="en-US" dirty="0" err="1"/>
              <a:t>아쉬웟던점</a:t>
            </a:r>
            <a:r>
              <a:rPr lang="ko-KR" altLang="en-US" dirty="0"/>
              <a:t> </a:t>
            </a:r>
            <a:r>
              <a:rPr lang="ko-KR" altLang="en-US" dirty="0" err="1"/>
              <a:t>느낀점</a:t>
            </a:r>
            <a:r>
              <a:rPr lang="ko-KR" altLang="en-US" dirty="0"/>
              <a:t> 자유롭게 작성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447E4F8-9B91-0247-7DC9-7B5E20B969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하드웨어는 </a:t>
            </a:r>
            <a:r>
              <a:rPr lang="en-US" altLang="ko-KR" dirty="0"/>
              <a:t>c</a:t>
            </a:r>
            <a:r>
              <a:rPr lang="ko-KR" altLang="en-US" dirty="0"/>
              <a:t>언어로 </a:t>
            </a:r>
            <a:r>
              <a:rPr lang="ko-KR" altLang="en-US" dirty="0" err="1"/>
              <a:t>가볍게짜면</a:t>
            </a:r>
            <a:r>
              <a:rPr lang="ko-KR" altLang="en-US" dirty="0"/>
              <a:t> 더 메모리를 더 </a:t>
            </a:r>
            <a:r>
              <a:rPr lang="ko-KR" altLang="en-US" dirty="0" err="1"/>
              <a:t>아낄수있는데</a:t>
            </a:r>
            <a:r>
              <a:rPr lang="ko-KR" altLang="en-US" dirty="0"/>
              <a:t> </a:t>
            </a:r>
            <a:r>
              <a:rPr lang="ko-KR" altLang="en-US" dirty="0" err="1"/>
              <a:t>처음만든거라</a:t>
            </a:r>
            <a:r>
              <a:rPr lang="ko-KR" altLang="en-US" dirty="0"/>
              <a:t> </a:t>
            </a:r>
            <a:r>
              <a:rPr lang="ko-KR" altLang="en-US" dirty="0" err="1"/>
              <a:t>기존에쓰던</a:t>
            </a:r>
            <a:r>
              <a:rPr lang="ko-KR" altLang="en-US" dirty="0"/>
              <a:t> </a:t>
            </a:r>
            <a:r>
              <a:rPr lang="ko-KR" altLang="en-US" dirty="0" err="1"/>
              <a:t>파이썬과</a:t>
            </a:r>
            <a:r>
              <a:rPr lang="ko-KR" altLang="en-US" dirty="0"/>
              <a:t> 라이브러리를 이용하여 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상용화하기에는 프로그램이 </a:t>
            </a:r>
            <a:r>
              <a:rPr lang="ko-KR" altLang="en-US" dirty="0" err="1"/>
              <a:t>무거운게</a:t>
            </a:r>
            <a:r>
              <a:rPr lang="ko-KR" altLang="en-US" dirty="0"/>
              <a:t> 아쉽다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ko-KR" altLang="en-US" dirty="0"/>
              <a:t>데이터수집에 한계가 있었다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ko-KR" altLang="en-US" dirty="0"/>
              <a:t>처음에 교통 규격</a:t>
            </a:r>
            <a:r>
              <a:rPr lang="en-US" altLang="ko-KR" dirty="0"/>
              <a:t>,</a:t>
            </a:r>
            <a:r>
              <a:rPr lang="ko-KR" altLang="en-US" dirty="0" err="1"/>
              <a:t>법규같은걸</a:t>
            </a:r>
            <a:r>
              <a:rPr lang="ko-KR" altLang="en-US" dirty="0"/>
              <a:t> 알아보고 개발했더라면 중간에 꼬이는 </a:t>
            </a:r>
            <a:r>
              <a:rPr lang="ko-KR" altLang="en-US" dirty="0" err="1"/>
              <a:t>일이없었을텐데</a:t>
            </a:r>
            <a:r>
              <a:rPr lang="ko-KR" altLang="en-US" dirty="0"/>
              <a:t> 사전 시장조사에도 아쉬움이 있었다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ko-KR" altLang="en-US" dirty="0"/>
              <a:t>상황을 좀더 현실적으로 하면 </a:t>
            </a:r>
            <a:r>
              <a:rPr lang="ko-KR" altLang="en-US" dirty="0" err="1"/>
              <a:t>좋았겠지만</a:t>
            </a:r>
            <a:r>
              <a:rPr lang="ko-KR" altLang="en-US" dirty="0"/>
              <a:t> 기술적결함으로 인해 상황을 어느정도 </a:t>
            </a:r>
            <a:r>
              <a:rPr lang="ko-KR" altLang="en-US" dirty="0" err="1"/>
              <a:t>타협봤다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88680639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10B675B2-68CD-93DA-FE85-F0662B0562F6}"/>
              </a:ext>
            </a:extLst>
          </p:cNvPr>
          <p:cNvSpPr/>
          <p:nvPr/>
        </p:nvSpPr>
        <p:spPr>
          <a:xfrm>
            <a:off x="0" y="-32759"/>
            <a:ext cx="12192000" cy="6890759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id="{4ABDB5E9-3484-CFCC-CA26-18A2C690C0CC}"/>
              </a:ext>
            </a:extLst>
          </p:cNvPr>
          <p:cNvSpPr txBox="1">
            <a:spLocks/>
          </p:cNvSpPr>
          <p:nvPr/>
        </p:nvSpPr>
        <p:spPr>
          <a:xfrm>
            <a:off x="3937000" y="3127375"/>
            <a:ext cx="4521200" cy="78369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800" b="1" dirty="0">
                <a:solidFill>
                  <a:schemeClr val="tx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넥스트 인프라</a:t>
            </a:r>
            <a:endParaRPr lang="ko-KR" altLang="en-US" sz="7200" b="1" dirty="0">
              <a:solidFill>
                <a:schemeClr val="tx2">
                  <a:lumMod val="7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E8993C8-7680-ED4F-83E7-51B556E6E9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110396"/>
            <a:ext cx="9144000" cy="1655763"/>
          </a:xfrm>
        </p:spPr>
        <p:txBody>
          <a:bodyPr>
            <a:normAutofit/>
          </a:bodyPr>
          <a:lstStyle/>
          <a:p>
            <a:r>
              <a:rPr lang="en-US" altLang="ko-KR" b="1" dirty="0" err="1">
                <a:solidFill>
                  <a:srgbClr val="FFC000"/>
                </a:solidFill>
                <a:latin typeface="Arial Black" panose="020B0A04020102020204" pitchFamily="34" charset="0"/>
                <a:ea typeface="나눔고딕" panose="020D0604000000000000" pitchFamily="50" charset="-127"/>
              </a:rPr>
              <a:t>QnA</a:t>
            </a:r>
            <a:endParaRPr lang="ko-KR" altLang="en-US" b="1" dirty="0">
              <a:solidFill>
                <a:srgbClr val="FFC000"/>
              </a:solidFill>
              <a:latin typeface="Arial Black" panose="020B0A04020102020204" pitchFamily="34" charset="0"/>
              <a:ea typeface="나눔고딕" panose="020D0604000000000000" pitchFamily="50" charset="-127"/>
            </a:endParaRPr>
          </a:p>
        </p:txBody>
      </p:sp>
      <p:sp>
        <p:nvSpPr>
          <p:cNvPr id="17" name="순서도: 처리 16">
            <a:extLst>
              <a:ext uri="{FF2B5EF4-FFF2-40B4-BE49-F238E27FC236}">
                <a16:creationId xmlns:a16="http://schemas.microsoft.com/office/drawing/2014/main" id="{193F3CD2-5702-C472-56B4-7B749918D1FA}"/>
              </a:ext>
            </a:extLst>
          </p:cNvPr>
          <p:cNvSpPr/>
          <p:nvPr/>
        </p:nvSpPr>
        <p:spPr>
          <a:xfrm>
            <a:off x="318329" y="390759"/>
            <a:ext cx="11466862" cy="6174212"/>
          </a:xfrm>
          <a:prstGeom prst="flowChartProcess">
            <a:avLst/>
          </a:prstGeom>
          <a:noFill/>
          <a:ln w="123825" cmpd="sng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0D0B369-C444-8875-F60B-1F3718409F0E}"/>
              </a:ext>
            </a:extLst>
          </p:cNvPr>
          <p:cNvSpPr/>
          <p:nvPr/>
        </p:nvSpPr>
        <p:spPr>
          <a:xfrm>
            <a:off x="10697954" y="1157205"/>
            <a:ext cx="1325044" cy="4655055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96E1012-CB5D-5C1B-A873-22F82D36DBDA}"/>
              </a:ext>
            </a:extLst>
          </p:cNvPr>
          <p:cNvSpPr/>
          <p:nvPr/>
        </p:nvSpPr>
        <p:spPr>
          <a:xfrm rot="16200000">
            <a:off x="5597098" y="-4537661"/>
            <a:ext cx="951975" cy="9961776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6A444C4-9202-8137-382F-FCD2FCBB69BE}"/>
              </a:ext>
            </a:extLst>
          </p:cNvPr>
          <p:cNvSpPr/>
          <p:nvPr/>
        </p:nvSpPr>
        <p:spPr>
          <a:xfrm>
            <a:off x="178010" y="1157205"/>
            <a:ext cx="1325044" cy="4655055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C7DF610-B234-0E06-F9D7-3D7A1E946BAC}"/>
              </a:ext>
            </a:extLst>
          </p:cNvPr>
          <p:cNvSpPr/>
          <p:nvPr/>
        </p:nvSpPr>
        <p:spPr>
          <a:xfrm rot="16200000">
            <a:off x="5588317" y="1392340"/>
            <a:ext cx="969545" cy="9961775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3EBAADE0-0541-3031-92A8-B4626637822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74853" y="427220"/>
            <a:ext cx="3498362" cy="172471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66211334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10B675B2-68CD-93DA-FE85-F0662B0562F6}"/>
              </a:ext>
            </a:extLst>
          </p:cNvPr>
          <p:cNvSpPr/>
          <p:nvPr/>
        </p:nvSpPr>
        <p:spPr>
          <a:xfrm>
            <a:off x="0" y="-32759"/>
            <a:ext cx="12192000" cy="6890759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id="{4ABDB5E9-3484-CFCC-CA26-18A2C690C0CC}"/>
              </a:ext>
            </a:extLst>
          </p:cNvPr>
          <p:cNvSpPr txBox="1">
            <a:spLocks/>
          </p:cNvSpPr>
          <p:nvPr/>
        </p:nvSpPr>
        <p:spPr>
          <a:xfrm>
            <a:off x="3937000" y="3127375"/>
            <a:ext cx="4521200" cy="78369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800" b="1" dirty="0">
                <a:solidFill>
                  <a:schemeClr val="tx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넥스트 인프라</a:t>
            </a:r>
            <a:endParaRPr lang="ko-KR" altLang="en-US" sz="7200" b="1" dirty="0">
              <a:solidFill>
                <a:schemeClr val="tx2">
                  <a:lumMod val="7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E8993C8-7680-ED4F-83E7-51B556E6E9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110396"/>
            <a:ext cx="9144000" cy="1655763"/>
          </a:xfrm>
        </p:spPr>
        <p:txBody>
          <a:bodyPr>
            <a:normAutofit/>
          </a:bodyPr>
          <a:lstStyle/>
          <a:p>
            <a:r>
              <a:rPr lang="en-US" altLang="ko-KR" b="1" dirty="0">
                <a:solidFill>
                  <a:srgbClr val="FFC000"/>
                </a:solidFill>
                <a:latin typeface="Arial Black" panose="020B0A04020102020204" pitchFamily="34" charset="0"/>
                <a:ea typeface="나눔고딕" panose="020D0604000000000000" pitchFamily="50" charset="-127"/>
              </a:rPr>
              <a:t>Thank you!</a:t>
            </a:r>
            <a:endParaRPr lang="ko-KR" altLang="en-US" b="1" dirty="0">
              <a:solidFill>
                <a:srgbClr val="FFC000"/>
              </a:solidFill>
              <a:latin typeface="Arial Black" panose="020B0A04020102020204" pitchFamily="34" charset="0"/>
              <a:ea typeface="나눔고딕" panose="020D0604000000000000" pitchFamily="50" charset="-127"/>
            </a:endParaRPr>
          </a:p>
        </p:txBody>
      </p:sp>
      <p:sp>
        <p:nvSpPr>
          <p:cNvPr id="17" name="순서도: 처리 16">
            <a:extLst>
              <a:ext uri="{FF2B5EF4-FFF2-40B4-BE49-F238E27FC236}">
                <a16:creationId xmlns:a16="http://schemas.microsoft.com/office/drawing/2014/main" id="{193F3CD2-5702-C472-56B4-7B749918D1FA}"/>
              </a:ext>
            </a:extLst>
          </p:cNvPr>
          <p:cNvSpPr/>
          <p:nvPr/>
        </p:nvSpPr>
        <p:spPr>
          <a:xfrm>
            <a:off x="318329" y="390759"/>
            <a:ext cx="11466862" cy="6174212"/>
          </a:xfrm>
          <a:prstGeom prst="flowChartProcess">
            <a:avLst/>
          </a:prstGeom>
          <a:noFill/>
          <a:ln w="123825" cmpd="sng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0D0B369-C444-8875-F60B-1F3718409F0E}"/>
              </a:ext>
            </a:extLst>
          </p:cNvPr>
          <p:cNvSpPr/>
          <p:nvPr/>
        </p:nvSpPr>
        <p:spPr>
          <a:xfrm>
            <a:off x="10697954" y="1157205"/>
            <a:ext cx="1325044" cy="4655055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96E1012-CB5D-5C1B-A873-22F82D36DBDA}"/>
              </a:ext>
            </a:extLst>
          </p:cNvPr>
          <p:cNvSpPr/>
          <p:nvPr/>
        </p:nvSpPr>
        <p:spPr>
          <a:xfrm rot="16200000">
            <a:off x="5597098" y="-4537661"/>
            <a:ext cx="951975" cy="9961776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6A444C4-9202-8137-382F-FCD2FCBB69BE}"/>
              </a:ext>
            </a:extLst>
          </p:cNvPr>
          <p:cNvSpPr/>
          <p:nvPr/>
        </p:nvSpPr>
        <p:spPr>
          <a:xfrm>
            <a:off x="178010" y="1157205"/>
            <a:ext cx="1325044" cy="4655055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C7DF610-B234-0E06-F9D7-3D7A1E946BAC}"/>
              </a:ext>
            </a:extLst>
          </p:cNvPr>
          <p:cNvSpPr/>
          <p:nvPr/>
        </p:nvSpPr>
        <p:spPr>
          <a:xfrm rot="16200000">
            <a:off x="5588317" y="1392340"/>
            <a:ext cx="969545" cy="9961775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3EBAADE0-0541-3031-92A8-B4626637822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74853" y="427220"/>
            <a:ext cx="3498362" cy="172471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403697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평행 사변형 1">
            <a:extLst>
              <a:ext uri="{FF2B5EF4-FFF2-40B4-BE49-F238E27FC236}">
                <a16:creationId xmlns:a16="http://schemas.microsoft.com/office/drawing/2014/main" id="{2F4817E9-371D-029D-709F-3B043C659D7B}"/>
              </a:ext>
            </a:extLst>
          </p:cNvPr>
          <p:cNvSpPr/>
          <p:nvPr/>
        </p:nvSpPr>
        <p:spPr>
          <a:xfrm>
            <a:off x="2627715" y="278068"/>
            <a:ext cx="2367815" cy="708521"/>
          </a:xfrm>
          <a:prstGeom prst="parallelogram">
            <a:avLst>
              <a:gd name="adj" fmla="val 67359"/>
            </a:avLst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제안 배경</a:t>
            </a:r>
          </a:p>
        </p:txBody>
      </p:sp>
      <p:sp>
        <p:nvSpPr>
          <p:cNvPr id="3" name="평행 사변형 2">
            <a:extLst>
              <a:ext uri="{FF2B5EF4-FFF2-40B4-BE49-F238E27FC236}">
                <a16:creationId xmlns:a16="http://schemas.microsoft.com/office/drawing/2014/main" id="{5B9A2A63-F427-8280-DA1A-F45BF08E6289}"/>
              </a:ext>
            </a:extLst>
          </p:cNvPr>
          <p:cNvSpPr/>
          <p:nvPr/>
        </p:nvSpPr>
        <p:spPr>
          <a:xfrm>
            <a:off x="1096083" y="379133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주제</a:t>
            </a:r>
          </a:p>
        </p:txBody>
      </p:sp>
      <p:sp>
        <p:nvSpPr>
          <p:cNvPr id="6" name="평행 사변형 5">
            <a:extLst>
              <a:ext uri="{FF2B5EF4-FFF2-40B4-BE49-F238E27FC236}">
                <a16:creationId xmlns:a16="http://schemas.microsoft.com/office/drawing/2014/main" id="{FB906626-3880-8D50-C5C7-5B3E41DD4911}"/>
              </a:ext>
            </a:extLst>
          </p:cNvPr>
          <p:cNvSpPr/>
          <p:nvPr/>
        </p:nvSpPr>
        <p:spPr>
          <a:xfrm>
            <a:off x="6322204" y="388759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기대 효과</a:t>
            </a:r>
          </a:p>
        </p:txBody>
      </p:sp>
      <p:sp>
        <p:nvSpPr>
          <p:cNvPr id="7" name="평행 사변형 6">
            <a:extLst>
              <a:ext uri="{FF2B5EF4-FFF2-40B4-BE49-F238E27FC236}">
                <a16:creationId xmlns:a16="http://schemas.microsoft.com/office/drawing/2014/main" id="{BE03B2DC-8332-E270-34AD-50CC5BB21369}"/>
              </a:ext>
            </a:extLst>
          </p:cNvPr>
          <p:cNvSpPr/>
          <p:nvPr/>
        </p:nvSpPr>
        <p:spPr>
          <a:xfrm>
            <a:off x="7927605" y="379134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역할 및 일정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2054E29-F450-F4FA-C509-F17320B13C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063" b="91983" l="10000" r="90000">
                        <a14:foregroundMark x1="28235" y1="11814" x2="68235" y2="8439"/>
                        <a14:foregroundMark x1="21765" y1="11814" x2="72941" y2="6329"/>
                        <a14:foregroundMark x1="33529" y1="5485" x2="56471" y2="5485"/>
                        <a14:foregroundMark x1="43529" y1="89873" x2="51176" y2="919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9469" y="114667"/>
            <a:ext cx="751933" cy="104828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0329D30-60A9-887C-8697-88F0AD3E715A}"/>
              </a:ext>
            </a:extLst>
          </p:cNvPr>
          <p:cNvSpPr txBox="1"/>
          <p:nvPr/>
        </p:nvSpPr>
        <p:spPr>
          <a:xfrm>
            <a:off x="4779615" y="1377537"/>
            <a:ext cx="263276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시장 현황</a:t>
            </a:r>
          </a:p>
        </p:txBody>
      </p:sp>
      <p:pic>
        <p:nvPicPr>
          <p:cNvPr id="8" name="Picture 0">
            <a:extLst>
              <a:ext uri="{FF2B5EF4-FFF2-40B4-BE49-F238E27FC236}">
                <a16:creationId xmlns:a16="http://schemas.microsoft.com/office/drawing/2014/main" id="{87B16192-AA8A-9F03-9C87-D1EFFCA68E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0116" y="1087654"/>
            <a:ext cx="3475059" cy="27675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069F2DA3-DC65-79BC-7BD6-4A0AFC5CDC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9842" y="3280180"/>
            <a:ext cx="3475059" cy="27675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CD5F6AB-CEF3-CFF5-7305-1674FA2DE945}"/>
              </a:ext>
            </a:extLst>
          </p:cNvPr>
          <p:cNvSpPr txBox="1"/>
          <p:nvPr/>
        </p:nvSpPr>
        <p:spPr>
          <a:xfrm>
            <a:off x="7711826" y="5525887"/>
            <a:ext cx="45838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지능형 교통 시스템</a:t>
            </a:r>
            <a:endParaRPr lang="en-US" altLang="ko-KR" sz="1600" b="1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sz="160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(Intelligent Transportation Systems, ITS)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7AA3D3-3EF8-7D7A-EFC6-7904A9976A16}"/>
              </a:ext>
            </a:extLst>
          </p:cNvPr>
          <p:cNvSpPr txBox="1"/>
          <p:nvPr/>
        </p:nvSpPr>
        <p:spPr>
          <a:xfrm>
            <a:off x="162782" y="5678364"/>
            <a:ext cx="4169169" cy="4322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ctr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LED </a:t>
            </a:r>
            <a:r>
              <a:rPr lang="ko-KR" altLang="en-US" sz="160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신호등의 디스플레이적 변화</a:t>
            </a:r>
            <a:endParaRPr lang="ko-KR" altLang="en-US" sz="1600" b="1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pic>
        <p:nvPicPr>
          <p:cNvPr id="14" name="Picture 4">
            <a:extLst>
              <a:ext uri="{FF2B5EF4-FFF2-40B4-BE49-F238E27FC236}">
                <a16:creationId xmlns:a16="http://schemas.microsoft.com/office/drawing/2014/main" id="{A7921996-6822-2F6A-4119-2532C3DB2E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94985" y="4645491"/>
            <a:ext cx="3742403" cy="27675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ECD8A6F-617A-A4E2-15AA-7E952A56AFE9}"/>
              </a:ext>
            </a:extLst>
          </p:cNvPr>
          <p:cNvSpPr txBox="1"/>
          <p:nvPr/>
        </p:nvSpPr>
        <p:spPr>
          <a:xfrm>
            <a:off x="4011413" y="5772108"/>
            <a:ext cx="41691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V2X </a:t>
            </a:r>
            <a:r>
              <a:rPr lang="ko-KR" altLang="en-US" sz="1600" b="1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기반 스마트 도로 인프라 구축</a:t>
            </a:r>
            <a:endParaRPr lang="en-US" altLang="ko-KR" sz="1600" b="1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12" name="평행 사변형 11">
            <a:extLst>
              <a:ext uri="{FF2B5EF4-FFF2-40B4-BE49-F238E27FC236}">
                <a16:creationId xmlns:a16="http://schemas.microsoft.com/office/drawing/2014/main" id="{A44837EF-3B8E-1571-F412-D9688D06FEDB}"/>
              </a:ext>
            </a:extLst>
          </p:cNvPr>
          <p:cNvSpPr/>
          <p:nvPr/>
        </p:nvSpPr>
        <p:spPr>
          <a:xfrm>
            <a:off x="4716803" y="379134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과정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70A957-AEC7-6078-6E33-0845BE7A53EB}"/>
              </a:ext>
            </a:extLst>
          </p:cNvPr>
          <p:cNvSpPr txBox="1"/>
          <p:nvPr/>
        </p:nvSpPr>
        <p:spPr>
          <a:xfrm>
            <a:off x="8753383" y="1415403"/>
            <a:ext cx="354231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b="1" dirty="0">
                <a:latin typeface="Haettenschweiler" panose="020B0706040902060204" pitchFamily="34" charset="0"/>
              </a:rPr>
              <a:t>-</a:t>
            </a:r>
            <a:r>
              <a:rPr lang="ko-KR" altLang="en-US" b="1" dirty="0">
                <a:latin typeface="Haettenschweiler" panose="020B0706040902060204" pitchFamily="34" charset="0"/>
              </a:rPr>
              <a:t>지금은 어디서 신호등을 </a:t>
            </a:r>
            <a:r>
              <a:rPr lang="ko-KR" altLang="en-US" b="1" dirty="0" err="1">
                <a:latin typeface="Haettenschweiler" panose="020B0706040902060204" pitchFamily="34" charset="0"/>
              </a:rPr>
              <a:t>제어하고있고</a:t>
            </a:r>
            <a:endParaRPr lang="en-US" altLang="ko-KR" b="1" dirty="0">
              <a:latin typeface="Haettenschweiler" panose="020B0706040902060204" pitchFamily="34" charset="0"/>
            </a:endParaRPr>
          </a:p>
          <a:p>
            <a:r>
              <a:rPr lang="en-US" altLang="ko-KR" b="1" dirty="0">
                <a:latin typeface="Haettenschweiler" panose="020B0706040902060204" pitchFamily="34" charset="0"/>
              </a:rPr>
              <a:t>-</a:t>
            </a:r>
            <a:r>
              <a:rPr lang="ko-KR" altLang="en-US" b="1" dirty="0">
                <a:latin typeface="Haettenschweiler" panose="020B0706040902060204" pitchFamily="34" charset="0"/>
              </a:rPr>
              <a:t>행안보나 </a:t>
            </a:r>
            <a:r>
              <a:rPr lang="ko-KR" altLang="en-US" b="1" dirty="0" err="1">
                <a:latin typeface="Haettenschweiler" panose="020B0706040902060204" pitchFamily="34" charset="0"/>
              </a:rPr>
              <a:t>교통부이런데서</a:t>
            </a:r>
            <a:r>
              <a:rPr lang="ko-KR" altLang="en-US" b="1" dirty="0">
                <a:latin typeface="Haettenschweiler" panose="020B0706040902060204" pitchFamily="34" charset="0"/>
              </a:rPr>
              <a:t> 하고있다</a:t>
            </a:r>
            <a:endParaRPr lang="en-US" altLang="ko-KR" b="1" dirty="0">
              <a:latin typeface="Haettenschweiler" panose="020B0706040902060204" pitchFamily="34" charset="0"/>
            </a:endParaRPr>
          </a:p>
          <a:p>
            <a:pPr algn="l"/>
            <a:r>
              <a:rPr lang="ko-KR" altLang="en-US" b="1" dirty="0">
                <a:latin typeface="Haettenschweiler" panose="020B0706040902060204" pitchFamily="34" charset="0"/>
              </a:rPr>
              <a:t>어디에서는 스마트시티 개발로 </a:t>
            </a:r>
            <a:r>
              <a:rPr lang="ko-KR" altLang="en-US" b="1" dirty="0" err="1">
                <a:latin typeface="Haettenschweiler" panose="020B0706040902060204" pitchFamily="34" charset="0"/>
              </a:rPr>
              <a:t>시험운행을하는데</a:t>
            </a:r>
            <a:endParaRPr lang="en-US" altLang="ko-KR" b="1" dirty="0">
              <a:latin typeface="Haettenschweiler" panose="020B070604090206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38799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평행 사변형 1">
            <a:extLst>
              <a:ext uri="{FF2B5EF4-FFF2-40B4-BE49-F238E27FC236}">
                <a16:creationId xmlns:a16="http://schemas.microsoft.com/office/drawing/2014/main" id="{2F4817E9-371D-029D-709F-3B043C659D7B}"/>
              </a:ext>
            </a:extLst>
          </p:cNvPr>
          <p:cNvSpPr/>
          <p:nvPr/>
        </p:nvSpPr>
        <p:spPr>
          <a:xfrm>
            <a:off x="2627715" y="278068"/>
            <a:ext cx="2367815" cy="708521"/>
          </a:xfrm>
          <a:prstGeom prst="parallelogram">
            <a:avLst>
              <a:gd name="adj" fmla="val 67359"/>
            </a:avLst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제안 배경</a:t>
            </a:r>
          </a:p>
        </p:txBody>
      </p:sp>
      <p:sp>
        <p:nvSpPr>
          <p:cNvPr id="3" name="평행 사변형 2">
            <a:extLst>
              <a:ext uri="{FF2B5EF4-FFF2-40B4-BE49-F238E27FC236}">
                <a16:creationId xmlns:a16="http://schemas.microsoft.com/office/drawing/2014/main" id="{5B9A2A63-F427-8280-DA1A-F45BF08E6289}"/>
              </a:ext>
            </a:extLst>
          </p:cNvPr>
          <p:cNvSpPr/>
          <p:nvPr/>
        </p:nvSpPr>
        <p:spPr>
          <a:xfrm>
            <a:off x="1096083" y="379133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주제</a:t>
            </a:r>
          </a:p>
        </p:txBody>
      </p:sp>
      <p:sp>
        <p:nvSpPr>
          <p:cNvPr id="5" name="평행 사변형 4">
            <a:extLst>
              <a:ext uri="{FF2B5EF4-FFF2-40B4-BE49-F238E27FC236}">
                <a16:creationId xmlns:a16="http://schemas.microsoft.com/office/drawing/2014/main" id="{85DBEFB0-89DE-C3D5-1CB7-9CE1724F93A5}"/>
              </a:ext>
            </a:extLst>
          </p:cNvPr>
          <p:cNvSpPr/>
          <p:nvPr/>
        </p:nvSpPr>
        <p:spPr>
          <a:xfrm>
            <a:off x="4716803" y="379134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과정</a:t>
            </a:r>
          </a:p>
        </p:txBody>
      </p:sp>
      <p:sp>
        <p:nvSpPr>
          <p:cNvPr id="6" name="평행 사변형 5">
            <a:extLst>
              <a:ext uri="{FF2B5EF4-FFF2-40B4-BE49-F238E27FC236}">
                <a16:creationId xmlns:a16="http://schemas.microsoft.com/office/drawing/2014/main" id="{FB906626-3880-8D50-C5C7-5B3E41DD4911}"/>
              </a:ext>
            </a:extLst>
          </p:cNvPr>
          <p:cNvSpPr/>
          <p:nvPr/>
        </p:nvSpPr>
        <p:spPr>
          <a:xfrm>
            <a:off x="6322204" y="388759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기대 효과</a:t>
            </a:r>
          </a:p>
        </p:txBody>
      </p:sp>
      <p:sp>
        <p:nvSpPr>
          <p:cNvPr id="7" name="평행 사변형 6">
            <a:extLst>
              <a:ext uri="{FF2B5EF4-FFF2-40B4-BE49-F238E27FC236}">
                <a16:creationId xmlns:a16="http://schemas.microsoft.com/office/drawing/2014/main" id="{BE03B2DC-8332-E270-34AD-50CC5BB21369}"/>
              </a:ext>
            </a:extLst>
          </p:cNvPr>
          <p:cNvSpPr/>
          <p:nvPr/>
        </p:nvSpPr>
        <p:spPr>
          <a:xfrm>
            <a:off x="7927605" y="379134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역할 및 일정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2054E29-F450-F4FA-C509-F17320B13C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063" b="91983" l="10000" r="90000">
                        <a14:foregroundMark x1="28235" y1="11814" x2="68235" y2="8439"/>
                        <a14:foregroundMark x1="21765" y1="11814" x2="72941" y2="6329"/>
                        <a14:foregroundMark x1="33529" y1="5485" x2="56471" y2="5485"/>
                        <a14:foregroundMark x1="43529" y1="89873" x2="51176" y2="919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9469" y="114667"/>
            <a:ext cx="751933" cy="104828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0329D30-60A9-887C-8697-88F0AD3E715A}"/>
              </a:ext>
            </a:extLst>
          </p:cNvPr>
          <p:cNvSpPr txBox="1"/>
          <p:nvPr/>
        </p:nvSpPr>
        <p:spPr>
          <a:xfrm>
            <a:off x="4779615" y="1377537"/>
            <a:ext cx="263276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제안 배경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CD5F6AB-CEF3-CFF5-7305-1674FA2DE945}"/>
              </a:ext>
            </a:extLst>
          </p:cNvPr>
          <p:cNvSpPr txBox="1"/>
          <p:nvPr/>
        </p:nvSpPr>
        <p:spPr>
          <a:xfrm>
            <a:off x="3811622" y="6011499"/>
            <a:ext cx="45838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딜레마 존</a:t>
            </a:r>
            <a:endParaRPr lang="en-US" altLang="ko-KR" sz="1600" b="1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7AA3D3-3EF8-7D7A-EFC6-7904A9976A16}"/>
              </a:ext>
            </a:extLst>
          </p:cNvPr>
          <p:cNvSpPr txBox="1"/>
          <p:nvPr/>
        </p:nvSpPr>
        <p:spPr>
          <a:xfrm>
            <a:off x="76714" y="5964627"/>
            <a:ext cx="4169169" cy="4322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ctr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600" b="1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보행자 중심으로 달라진 교통법규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ECD8A6F-617A-A4E2-15AA-7E952A56AFE9}"/>
              </a:ext>
            </a:extLst>
          </p:cNvPr>
          <p:cNvSpPr txBox="1"/>
          <p:nvPr/>
        </p:nvSpPr>
        <p:spPr>
          <a:xfrm>
            <a:off x="8022831" y="6011499"/>
            <a:ext cx="41691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교통 체증으로 인한 골든 타임 확보 어려움</a:t>
            </a:r>
            <a:endParaRPr lang="en-US" altLang="ko-KR" sz="1600" b="1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pic>
        <p:nvPicPr>
          <p:cNvPr id="12" name="Picture 8" descr="보행자 중심' 새 도로교통법 첫날…&quot;스쿨존 횡단보도는 몰랐어요&quot; :: 공감언론 뉴시스통신사 ::">
            <a:extLst>
              <a:ext uri="{FF2B5EF4-FFF2-40B4-BE49-F238E27FC236}">
                <a16:creationId xmlns:a16="http://schemas.microsoft.com/office/drawing/2014/main" id="{78AAD86A-D623-6EDC-7D25-1B1D5E5E1C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184" y="1049549"/>
            <a:ext cx="3700227" cy="23794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 descr="녹색 심박수 화면 | 프리미엄 벡터">
            <a:extLst>
              <a:ext uri="{FF2B5EF4-FFF2-40B4-BE49-F238E27FC236}">
                <a16:creationId xmlns:a16="http://schemas.microsoft.com/office/drawing/2014/main" id="{5D05DF54-FB2E-F353-4417-30DFDEB137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078" y="5941157"/>
            <a:ext cx="3819333" cy="23860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7EFD458D-73FF-37E0-0007-4E279BA99E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893" y="3116657"/>
            <a:ext cx="3183804" cy="32568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8DDD0A0A-6254-8771-C079-5F5D4691F97F}"/>
              </a:ext>
            </a:extLst>
          </p:cNvPr>
          <p:cNvSpPr/>
          <p:nvPr/>
        </p:nvSpPr>
        <p:spPr>
          <a:xfrm>
            <a:off x="4995530" y="2370769"/>
            <a:ext cx="1875787" cy="7694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506B1E8B-BD21-AC2E-0046-DE7929C39FA8}"/>
              </a:ext>
            </a:extLst>
          </p:cNvPr>
          <p:cNvSpPr/>
          <p:nvPr/>
        </p:nvSpPr>
        <p:spPr>
          <a:xfrm>
            <a:off x="4853487" y="3934338"/>
            <a:ext cx="1875787" cy="7694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AF9A6E6F-CDF1-49F5-694A-E93592A30AF2}"/>
              </a:ext>
            </a:extLst>
          </p:cNvPr>
          <p:cNvSpPr/>
          <p:nvPr/>
        </p:nvSpPr>
        <p:spPr>
          <a:xfrm>
            <a:off x="4716803" y="6195211"/>
            <a:ext cx="1875787" cy="7694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73362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그룹 1009">
            <a:extLst>
              <a:ext uri="{FF2B5EF4-FFF2-40B4-BE49-F238E27FC236}">
                <a16:creationId xmlns:a16="http://schemas.microsoft.com/office/drawing/2014/main" id="{1EA55B28-A147-56CF-09D5-7CF5C9DB1AD9}"/>
              </a:ext>
            </a:extLst>
          </p:cNvPr>
          <p:cNvGrpSpPr/>
          <p:nvPr/>
        </p:nvGrpSpPr>
        <p:grpSpPr>
          <a:xfrm>
            <a:off x="6470664" y="4088837"/>
            <a:ext cx="949158" cy="323949"/>
            <a:chOff x="11003356" y="7965688"/>
            <a:chExt cx="6171429" cy="1338765"/>
          </a:xfrm>
        </p:grpSpPr>
        <p:pic>
          <p:nvPicPr>
            <p:cNvPr id="63" name="Object 28">
              <a:extLst>
                <a:ext uri="{FF2B5EF4-FFF2-40B4-BE49-F238E27FC236}">
                  <a16:creationId xmlns:a16="http://schemas.microsoft.com/office/drawing/2014/main" id="{ACBB1D91-6664-EBC8-5727-F13044CFB8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003356" y="7965688"/>
              <a:ext cx="6171429" cy="1338765"/>
            </a:xfrm>
            <a:prstGeom prst="rect">
              <a:avLst/>
            </a:prstGeom>
          </p:spPr>
        </p:pic>
      </p:grpSp>
      <p:grpSp>
        <p:nvGrpSpPr>
          <p:cNvPr id="58" name="그룹 1009">
            <a:extLst>
              <a:ext uri="{FF2B5EF4-FFF2-40B4-BE49-F238E27FC236}">
                <a16:creationId xmlns:a16="http://schemas.microsoft.com/office/drawing/2014/main" id="{748C7D54-B6CF-9A3F-0E7E-8DBF26F518DB}"/>
              </a:ext>
            </a:extLst>
          </p:cNvPr>
          <p:cNvGrpSpPr/>
          <p:nvPr/>
        </p:nvGrpSpPr>
        <p:grpSpPr>
          <a:xfrm>
            <a:off x="6440294" y="2942940"/>
            <a:ext cx="949158" cy="323949"/>
            <a:chOff x="11003356" y="7965688"/>
            <a:chExt cx="6171429" cy="1338765"/>
          </a:xfrm>
        </p:grpSpPr>
        <p:pic>
          <p:nvPicPr>
            <p:cNvPr id="59" name="Object 28">
              <a:extLst>
                <a:ext uri="{FF2B5EF4-FFF2-40B4-BE49-F238E27FC236}">
                  <a16:creationId xmlns:a16="http://schemas.microsoft.com/office/drawing/2014/main" id="{7669783B-9E05-8277-1B1A-3EF3B453AF2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003356" y="7965688"/>
              <a:ext cx="6171429" cy="1338765"/>
            </a:xfrm>
            <a:prstGeom prst="rect">
              <a:avLst/>
            </a:prstGeom>
          </p:spPr>
        </p:pic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3E2CB8B2-8765-8589-CF60-FD3884A5C911}"/>
              </a:ext>
            </a:extLst>
          </p:cNvPr>
          <p:cNvSpPr txBox="1"/>
          <p:nvPr/>
        </p:nvSpPr>
        <p:spPr>
          <a:xfrm>
            <a:off x="6211314" y="2911316"/>
            <a:ext cx="1873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디스플레이 방식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78CBB69-8BA9-2084-5C25-249013F14496}"/>
              </a:ext>
            </a:extLst>
          </p:cNvPr>
          <p:cNvSpPr txBox="1"/>
          <p:nvPr/>
        </p:nvSpPr>
        <p:spPr>
          <a:xfrm>
            <a:off x="5915507" y="3789147"/>
            <a:ext cx="23988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재난 발생시 </a:t>
            </a:r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원격 제어 및 </a:t>
            </a:r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화면표시</a:t>
            </a:r>
            <a:endParaRPr lang="ko-KR" altLang="en-US" b="1" dirty="0">
              <a:latin typeface="Haettenschweiler" panose="020B0706040902060204" pitchFamily="34" charset="0"/>
            </a:endParaRPr>
          </a:p>
        </p:txBody>
      </p:sp>
      <p:grpSp>
        <p:nvGrpSpPr>
          <p:cNvPr id="54" name="그룹 1009">
            <a:extLst>
              <a:ext uri="{FF2B5EF4-FFF2-40B4-BE49-F238E27FC236}">
                <a16:creationId xmlns:a16="http://schemas.microsoft.com/office/drawing/2014/main" id="{09FCA6B0-73ED-A471-8539-97D9837AA277}"/>
              </a:ext>
            </a:extLst>
          </p:cNvPr>
          <p:cNvGrpSpPr/>
          <p:nvPr/>
        </p:nvGrpSpPr>
        <p:grpSpPr>
          <a:xfrm>
            <a:off x="6470664" y="5220976"/>
            <a:ext cx="1253958" cy="323948"/>
            <a:chOff x="11003356" y="7965688"/>
            <a:chExt cx="6171429" cy="1338765"/>
          </a:xfrm>
        </p:grpSpPr>
        <p:pic>
          <p:nvPicPr>
            <p:cNvPr id="55" name="Object 28">
              <a:extLst>
                <a:ext uri="{FF2B5EF4-FFF2-40B4-BE49-F238E27FC236}">
                  <a16:creationId xmlns:a16="http://schemas.microsoft.com/office/drawing/2014/main" id="{0F30B266-10C8-7792-283E-E8BF5494EB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003356" y="7965688"/>
              <a:ext cx="6171429" cy="1338765"/>
            </a:xfrm>
            <a:prstGeom prst="rect">
              <a:avLst/>
            </a:prstGeom>
          </p:spPr>
        </p:pic>
      </p:grpSp>
      <p:sp>
        <p:nvSpPr>
          <p:cNvPr id="2" name="평행 사변형 1">
            <a:extLst>
              <a:ext uri="{FF2B5EF4-FFF2-40B4-BE49-F238E27FC236}">
                <a16:creationId xmlns:a16="http://schemas.microsoft.com/office/drawing/2014/main" id="{2F4817E9-371D-029D-709F-3B043C659D7B}"/>
              </a:ext>
            </a:extLst>
          </p:cNvPr>
          <p:cNvSpPr/>
          <p:nvPr/>
        </p:nvSpPr>
        <p:spPr>
          <a:xfrm>
            <a:off x="2627715" y="278068"/>
            <a:ext cx="2367815" cy="708521"/>
          </a:xfrm>
          <a:prstGeom prst="parallelogram">
            <a:avLst>
              <a:gd name="adj" fmla="val 67359"/>
            </a:avLst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제안 배경</a:t>
            </a:r>
          </a:p>
        </p:txBody>
      </p:sp>
      <p:sp>
        <p:nvSpPr>
          <p:cNvPr id="3" name="평행 사변형 2">
            <a:extLst>
              <a:ext uri="{FF2B5EF4-FFF2-40B4-BE49-F238E27FC236}">
                <a16:creationId xmlns:a16="http://schemas.microsoft.com/office/drawing/2014/main" id="{5B9A2A63-F427-8280-DA1A-F45BF08E6289}"/>
              </a:ext>
            </a:extLst>
          </p:cNvPr>
          <p:cNvSpPr/>
          <p:nvPr/>
        </p:nvSpPr>
        <p:spPr>
          <a:xfrm>
            <a:off x="1096083" y="379133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주제</a:t>
            </a:r>
          </a:p>
        </p:txBody>
      </p:sp>
      <p:sp>
        <p:nvSpPr>
          <p:cNvPr id="6" name="평행 사변형 5">
            <a:extLst>
              <a:ext uri="{FF2B5EF4-FFF2-40B4-BE49-F238E27FC236}">
                <a16:creationId xmlns:a16="http://schemas.microsoft.com/office/drawing/2014/main" id="{FB906626-3880-8D50-C5C7-5B3E41DD4911}"/>
              </a:ext>
            </a:extLst>
          </p:cNvPr>
          <p:cNvSpPr/>
          <p:nvPr/>
        </p:nvSpPr>
        <p:spPr>
          <a:xfrm>
            <a:off x="6322204" y="388759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기대 효과</a:t>
            </a:r>
          </a:p>
        </p:txBody>
      </p:sp>
      <p:sp>
        <p:nvSpPr>
          <p:cNvPr id="7" name="평행 사변형 6">
            <a:extLst>
              <a:ext uri="{FF2B5EF4-FFF2-40B4-BE49-F238E27FC236}">
                <a16:creationId xmlns:a16="http://schemas.microsoft.com/office/drawing/2014/main" id="{BE03B2DC-8332-E270-34AD-50CC5BB21369}"/>
              </a:ext>
            </a:extLst>
          </p:cNvPr>
          <p:cNvSpPr/>
          <p:nvPr/>
        </p:nvSpPr>
        <p:spPr>
          <a:xfrm>
            <a:off x="7927605" y="379134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역할 및 일정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2054E29-F450-F4FA-C509-F17320B13C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063" b="91983" l="10000" r="90000">
                        <a14:foregroundMark x1="28235" y1="11814" x2="68235" y2="8439"/>
                        <a14:foregroundMark x1="21765" y1="11814" x2="72941" y2="6329"/>
                        <a14:foregroundMark x1="33529" y1="5485" x2="56471" y2="5485"/>
                        <a14:foregroundMark x1="43529" y1="89873" x2="51176" y2="919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9469" y="114667"/>
            <a:ext cx="751933" cy="104828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86E61E8-23E0-80FD-1717-8A87AC746CCC}"/>
              </a:ext>
            </a:extLst>
          </p:cNvPr>
          <p:cNvSpPr txBox="1"/>
          <p:nvPr/>
        </p:nvSpPr>
        <p:spPr>
          <a:xfrm>
            <a:off x="2504386" y="1315295"/>
            <a:ext cx="20260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변경</a:t>
            </a:r>
            <a:r>
              <a:rPr lang="ko-KR" altLang="en-US" sz="1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　</a:t>
            </a:r>
            <a:r>
              <a:rPr lang="ko-KR" altLang="en-US" sz="3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전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5D28FE96-E350-5309-7334-EE3A27E286F4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7619" y="2456827"/>
            <a:ext cx="4318679" cy="372540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F36403B-50FA-23D0-350E-F27AC8282276}"/>
              </a:ext>
            </a:extLst>
          </p:cNvPr>
          <p:cNvSpPr txBox="1"/>
          <p:nvPr/>
        </p:nvSpPr>
        <p:spPr>
          <a:xfrm>
            <a:off x="5159408" y="1382385"/>
            <a:ext cx="1873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운전자용 신호등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F8BAD320-9644-00DF-B582-7BD915969939}"/>
              </a:ext>
            </a:extLst>
          </p:cNvPr>
          <p:cNvCxnSpPr>
            <a:cxnSpLocks/>
          </p:cNvCxnSpPr>
          <p:nvPr/>
        </p:nvCxnSpPr>
        <p:spPr>
          <a:xfrm>
            <a:off x="6137072" y="2519804"/>
            <a:ext cx="21277" cy="3610468"/>
          </a:xfrm>
          <a:prstGeom prst="line">
            <a:avLst/>
          </a:prstGeom>
          <a:ln w="19050">
            <a:solidFill>
              <a:schemeClr val="tx2">
                <a:lumMod val="7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C01EE82-4D42-778D-E5BF-D9DAE94D99DD}"/>
              </a:ext>
            </a:extLst>
          </p:cNvPr>
          <p:cNvCxnSpPr>
            <a:cxnSpLocks/>
          </p:cNvCxnSpPr>
          <p:nvPr/>
        </p:nvCxnSpPr>
        <p:spPr>
          <a:xfrm flipV="1">
            <a:off x="4269854" y="3510061"/>
            <a:ext cx="3733784" cy="18745"/>
          </a:xfrm>
          <a:prstGeom prst="line">
            <a:avLst/>
          </a:prstGeom>
          <a:ln w="19050">
            <a:solidFill>
              <a:schemeClr val="tx2">
                <a:lumMod val="7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1AAF612F-0E09-8ACC-D28A-EEEC3CE0CBA6}"/>
              </a:ext>
            </a:extLst>
          </p:cNvPr>
          <p:cNvCxnSpPr>
            <a:cxnSpLocks/>
          </p:cNvCxnSpPr>
          <p:nvPr/>
        </p:nvCxnSpPr>
        <p:spPr>
          <a:xfrm flipV="1">
            <a:off x="4237990" y="4887002"/>
            <a:ext cx="3733784" cy="18745"/>
          </a:xfrm>
          <a:prstGeom prst="line">
            <a:avLst/>
          </a:prstGeom>
          <a:ln w="19050">
            <a:solidFill>
              <a:schemeClr val="tx2">
                <a:lumMod val="7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5FBF9B48-BC0C-F6AF-665E-86880843DD8A}"/>
              </a:ext>
            </a:extLst>
          </p:cNvPr>
          <p:cNvSpPr txBox="1"/>
          <p:nvPr/>
        </p:nvSpPr>
        <p:spPr>
          <a:xfrm>
            <a:off x="4276604" y="2911316"/>
            <a:ext cx="1873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색으로만 표시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1EC6F71-21C8-C062-9C42-37CCE8712FB3}"/>
              </a:ext>
            </a:extLst>
          </p:cNvPr>
          <p:cNvSpPr txBox="1"/>
          <p:nvPr/>
        </p:nvSpPr>
        <p:spPr>
          <a:xfrm>
            <a:off x="4276604" y="3777509"/>
            <a:ext cx="18731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재난 발생시 </a:t>
            </a:r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셋톱박스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수동 제어</a:t>
            </a:r>
            <a:endParaRPr lang="ko-KR" altLang="en-US" b="1" dirty="0">
              <a:latin typeface="Haettenschweiler" panose="020B0706040902060204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A2B70DB-4AB7-5400-CBB6-55319100CE70}"/>
              </a:ext>
            </a:extLst>
          </p:cNvPr>
          <p:cNvSpPr txBox="1"/>
          <p:nvPr/>
        </p:nvSpPr>
        <p:spPr>
          <a:xfrm>
            <a:off x="4285166" y="5180192"/>
            <a:ext cx="18731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신호 지속 시간 </a:t>
            </a:r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표시 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X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3C56F05-D155-A016-1C1F-052E58348F98}"/>
              </a:ext>
            </a:extLst>
          </p:cNvPr>
          <p:cNvSpPr txBox="1"/>
          <p:nvPr/>
        </p:nvSpPr>
        <p:spPr>
          <a:xfrm>
            <a:off x="6173050" y="5180191"/>
            <a:ext cx="18731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신호 지속 시간 </a:t>
            </a:r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표시 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O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F250388-FAF3-8C2C-0797-61841E36EF49}"/>
              </a:ext>
            </a:extLst>
          </p:cNvPr>
          <p:cNvGrpSpPr/>
          <p:nvPr/>
        </p:nvGrpSpPr>
        <p:grpSpPr>
          <a:xfrm>
            <a:off x="8213833" y="1961626"/>
            <a:ext cx="3437061" cy="4318680"/>
            <a:chOff x="8213833" y="1961626"/>
            <a:chExt cx="3437061" cy="4318680"/>
          </a:xfrm>
        </p:grpSpPr>
        <p:sp>
          <p:nvSpPr>
            <p:cNvPr id="16" name="원통형 78">
              <a:extLst>
                <a:ext uri="{FF2B5EF4-FFF2-40B4-BE49-F238E27FC236}">
                  <a16:creationId xmlns:a16="http://schemas.microsoft.com/office/drawing/2014/main" id="{B11BF739-8D74-139E-3E79-374796AD6249}"/>
                </a:ext>
              </a:extLst>
            </p:cNvPr>
            <p:cNvSpPr/>
            <p:nvPr/>
          </p:nvSpPr>
          <p:spPr>
            <a:xfrm rot="16200000">
              <a:off x="9559180" y="1334000"/>
              <a:ext cx="241594" cy="2932287"/>
            </a:xfrm>
            <a:prstGeom prst="can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원통형 9">
              <a:extLst>
                <a:ext uri="{FF2B5EF4-FFF2-40B4-BE49-F238E27FC236}">
                  <a16:creationId xmlns:a16="http://schemas.microsoft.com/office/drawing/2014/main" id="{9D11132F-0300-9BD6-576E-371FBA7EA3A0}"/>
                </a:ext>
              </a:extLst>
            </p:cNvPr>
            <p:cNvSpPr/>
            <p:nvPr/>
          </p:nvSpPr>
          <p:spPr>
            <a:xfrm>
              <a:off x="11139777" y="2262324"/>
              <a:ext cx="204730" cy="3867948"/>
            </a:xfrm>
            <a:prstGeom prst="can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9B0B7B0B-3833-FFB8-0717-0F1CF27BD9FA}"/>
                </a:ext>
              </a:extLst>
            </p:cNvPr>
            <p:cNvSpPr/>
            <p:nvPr/>
          </p:nvSpPr>
          <p:spPr>
            <a:xfrm>
              <a:off x="10923242" y="5956358"/>
              <a:ext cx="606647" cy="323948"/>
            </a:xfrm>
            <a:prstGeom prst="ellipse">
              <a:avLst/>
            </a:prstGeom>
            <a:ln>
              <a:noFill/>
            </a:ln>
            <a:scene3d>
              <a:camera prst="orthographicFront">
                <a:rot lat="16478573" lon="15899182" rev="5699304"/>
              </a:camera>
              <a:lightRig rig="threePt" dir="t"/>
            </a:scene3d>
            <a:sp3d extrusionH="25400">
              <a:bevelT w="0" h="0"/>
              <a:extrusionClr>
                <a:schemeClr val="tx2">
                  <a:lumMod val="40000"/>
                  <a:lumOff val="60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자유형 13">
              <a:extLst>
                <a:ext uri="{FF2B5EF4-FFF2-40B4-BE49-F238E27FC236}">
                  <a16:creationId xmlns:a16="http://schemas.microsoft.com/office/drawing/2014/main" id="{CFD22145-DFA2-F94F-EFE2-3539DA72C70C}"/>
                </a:ext>
              </a:extLst>
            </p:cNvPr>
            <p:cNvSpPr/>
            <p:nvPr/>
          </p:nvSpPr>
          <p:spPr>
            <a:xfrm>
              <a:off x="10881105" y="1961626"/>
              <a:ext cx="769789" cy="397727"/>
            </a:xfrm>
            <a:custGeom>
              <a:avLst/>
              <a:gdLst>
                <a:gd name="connsiteX0" fmla="*/ 0 w 1720734"/>
                <a:gd name="connsiteY0" fmla="*/ 556953 h 556953"/>
                <a:gd name="connsiteX1" fmla="*/ 590204 w 1720734"/>
                <a:gd name="connsiteY1" fmla="*/ 8313 h 556953"/>
                <a:gd name="connsiteX2" fmla="*/ 1720734 w 1720734"/>
                <a:gd name="connsiteY2" fmla="*/ 0 h 556953"/>
                <a:gd name="connsiteX3" fmla="*/ 1172094 w 1720734"/>
                <a:gd name="connsiteY3" fmla="*/ 556953 h 556953"/>
                <a:gd name="connsiteX4" fmla="*/ 0 w 1720734"/>
                <a:gd name="connsiteY4" fmla="*/ 556953 h 556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20734" h="556953">
                  <a:moveTo>
                    <a:pt x="0" y="556953"/>
                  </a:moveTo>
                  <a:lnTo>
                    <a:pt x="590204" y="8313"/>
                  </a:lnTo>
                  <a:lnTo>
                    <a:pt x="1720734" y="0"/>
                  </a:lnTo>
                  <a:lnTo>
                    <a:pt x="1172094" y="556953"/>
                  </a:lnTo>
                  <a:lnTo>
                    <a:pt x="0" y="556953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273C99B6-D36B-0A6E-D65C-7201F8412A4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66442" y="2463963"/>
              <a:ext cx="2398865" cy="672359"/>
            </a:xfrm>
            <a:prstGeom prst="rect">
              <a:avLst/>
            </a:prstGeom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E51F7D3-861F-9DDF-960C-03A14924E872}"/>
                </a:ext>
              </a:extLst>
            </p:cNvPr>
            <p:cNvSpPr txBox="1"/>
            <p:nvPr/>
          </p:nvSpPr>
          <p:spPr>
            <a:xfrm>
              <a:off x="10907506" y="2069338"/>
              <a:ext cx="716986" cy="215444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태 양 열 </a:t>
              </a:r>
            </a:p>
          </p:txBody>
        </p:sp>
      </p:grpSp>
      <p:pic>
        <p:nvPicPr>
          <p:cNvPr id="45" name="Picture 8" descr="detail image">
            <a:extLst>
              <a:ext uri="{FF2B5EF4-FFF2-40B4-BE49-F238E27FC236}">
                <a16:creationId xmlns:a16="http://schemas.microsoft.com/office/drawing/2014/main" id="{2BC5440C-EC16-B561-894C-97990AF2B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102800" y="1954684"/>
            <a:ext cx="724662" cy="724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8" name="그룹 1006">
            <a:extLst>
              <a:ext uri="{FF2B5EF4-FFF2-40B4-BE49-F238E27FC236}">
                <a16:creationId xmlns:a16="http://schemas.microsoft.com/office/drawing/2014/main" id="{0289E2D2-F33C-6B27-6B6B-81ABAC74B0A8}"/>
              </a:ext>
            </a:extLst>
          </p:cNvPr>
          <p:cNvGrpSpPr/>
          <p:nvPr/>
        </p:nvGrpSpPr>
        <p:grpSpPr>
          <a:xfrm>
            <a:off x="8084497" y="1205517"/>
            <a:ext cx="2180394" cy="708522"/>
            <a:chOff x="1101522" y="1087626"/>
            <a:chExt cx="6171429" cy="2036163"/>
          </a:xfrm>
        </p:grpSpPr>
        <p:pic>
          <p:nvPicPr>
            <p:cNvPr id="49" name="Object 19">
              <a:extLst>
                <a:ext uri="{FF2B5EF4-FFF2-40B4-BE49-F238E27FC236}">
                  <a16:creationId xmlns:a16="http://schemas.microsoft.com/office/drawing/2014/main" id="{BD231607-D8F0-98BB-299F-B9FBB18B36A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01522" y="1087626"/>
              <a:ext cx="6171429" cy="2036163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3611191A-F57E-345D-D710-9EC139439B31}"/>
              </a:ext>
            </a:extLst>
          </p:cNvPr>
          <p:cNvSpPr txBox="1"/>
          <p:nvPr/>
        </p:nvSpPr>
        <p:spPr>
          <a:xfrm>
            <a:off x="8281094" y="1243887"/>
            <a:ext cx="16758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변경</a:t>
            </a:r>
            <a:r>
              <a:rPr lang="ko-KR" altLang="en-US" sz="1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　</a:t>
            </a:r>
            <a:r>
              <a:rPr lang="ko-KR" altLang="en-US" sz="3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후</a:t>
            </a:r>
          </a:p>
        </p:txBody>
      </p:sp>
      <p:sp>
        <p:nvSpPr>
          <p:cNvPr id="4" name="평행 사변형 3">
            <a:extLst>
              <a:ext uri="{FF2B5EF4-FFF2-40B4-BE49-F238E27FC236}">
                <a16:creationId xmlns:a16="http://schemas.microsoft.com/office/drawing/2014/main" id="{A756D23B-6B62-9A75-0A24-88751B3A02C6}"/>
              </a:ext>
            </a:extLst>
          </p:cNvPr>
          <p:cNvSpPr/>
          <p:nvPr/>
        </p:nvSpPr>
        <p:spPr>
          <a:xfrm>
            <a:off x="4716803" y="379134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과정</a:t>
            </a:r>
          </a:p>
        </p:txBody>
      </p:sp>
    </p:spTree>
    <p:extLst>
      <p:ext uri="{BB962C8B-B14F-4D97-AF65-F5344CB8AC3E}">
        <p14:creationId xmlns:p14="http://schemas.microsoft.com/office/powerpoint/2010/main" val="15818105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Object 28">
            <a:extLst>
              <a:ext uri="{FF2B5EF4-FFF2-40B4-BE49-F238E27FC236}">
                <a16:creationId xmlns:a16="http://schemas.microsoft.com/office/drawing/2014/main" id="{6D930A05-C4E7-AF2C-9793-9776FB9055AD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912616" y="5174576"/>
            <a:ext cx="949158" cy="323949"/>
          </a:xfrm>
          <a:prstGeom prst="rect">
            <a:avLst/>
          </a:prstGeom>
        </p:spPr>
      </p:pic>
      <p:pic>
        <p:nvPicPr>
          <p:cNvPr id="19" name="Object 28">
            <a:extLst>
              <a:ext uri="{FF2B5EF4-FFF2-40B4-BE49-F238E27FC236}">
                <a16:creationId xmlns:a16="http://schemas.microsoft.com/office/drawing/2014/main" id="{24F5DDAA-F8BA-1989-E747-998CD737F820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563824" y="3810900"/>
            <a:ext cx="697585" cy="323949"/>
          </a:xfrm>
          <a:prstGeom prst="rect">
            <a:avLst/>
          </a:prstGeom>
        </p:spPr>
      </p:pic>
      <p:pic>
        <p:nvPicPr>
          <p:cNvPr id="16" name="Object 28">
            <a:extLst>
              <a:ext uri="{FF2B5EF4-FFF2-40B4-BE49-F238E27FC236}">
                <a16:creationId xmlns:a16="http://schemas.microsoft.com/office/drawing/2014/main" id="{C8DB5A0E-172D-083D-1CD3-215E6362F9AA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637698" y="4077199"/>
            <a:ext cx="949158" cy="323949"/>
          </a:xfrm>
          <a:prstGeom prst="rect">
            <a:avLst/>
          </a:prstGeom>
        </p:spPr>
      </p:pic>
      <p:grpSp>
        <p:nvGrpSpPr>
          <p:cNvPr id="12" name="그룹 1009">
            <a:extLst>
              <a:ext uri="{FF2B5EF4-FFF2-40B4-BE49-F238E27FC236}">
                <a16:creationId xmlns:a16="http://schemas.microsoft.com/office/drawing/2014/main" id="{B0E574DD-AF5F-64C1-1D3A-F611581DAB31}"/>
              </a:ext>
            </a:extLst>
          </p:cNvPr>
          <p:cNvGrpSpPr/>
          <p:nvPr/>
        </p:nvGrpSpPr>
        <p:grpSpPr>
          <a:xfrm>
            <a:off x="6324773" y="2936338"/>
            <a:ext cx="949158" cy="323949"/>
            <a:chOff x="11003356" y="7965688"/>
            <a:chExt cx="6171429" cy="1338765"/>
          </a:xfrm>
        </p:grpSpPr>
        <p:pic>
          <p:nvPicPr>
            <p:cNvPr id="15" name="Object 28">
              <a:extLst>
                <a:ext uri="{FF2B5EF4-FFF2-40B4-BE49-F238E27FC236}">
                  <a16:creationId xmlns:a16="http://schemas.microsoft.com/office/drawing/2014/main" id="{DBBB6D5F-D387-C463-2DA9-37565B84E4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003356" y="7965688"/>
              <a:ext cx="6171429" cy="1338765"/>
            </a:xfrm>
            <a:prstGeom prst="rect">
              <a:avLst/>
            </a:prstGeom>
          </p:spPr>
        </p:pic>
      </p:grpSp>
      <p:grpSp>
        <p:nvGrpSpPr>
          <p:cNvPr id="8" name="그룹 1006">
            <a:extLst>
              <a:ext uri="{FF2B5EF4-FFF2-40B4-BE49-F238E27FC236}">
                <a16:creationId xmlns:a16="http://schemas.microsoft.com/office/drawing/2014/main" id="{1CD267CA-9A38-DF75-C55D-9BE7472965A9}"/>
              </a:ext>
            </a:extLst>
          </p:cNvPr>
          <p:cNvGrpSpPr/>
          <p:nvPr/>
        </p:nvGrpSpPr>
        <p:grpSpPr>
          <a:xfrm>
            <a:off x="8084497" y="1205517"/>
            <a:ext cx="2180394" cy="708522"/>
            <a:chOff x="1101522" y="1087626"/>
            <a:chExt cx="6171429" cy="2036163"/>
          </a:xfrm>
        </p:grpSpPr>
        <p:pic>
          <p:nvPicPr>
            <p:cNvPr id="10" name="Object 19">
              <a:extLst>
                <a:ext uri="{FF2B5EF4-FFF2-40B4-BE49-F238E27FC236}">
                  <a16:creationId xmlns:a16="http://schemas.microsoft.com/office/drawing/2014/main" id="{028C0ADC-CD32-C84E-1625-612D761AA1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01522" y="1087626"/>
              <a:ext cx="6171429" cy="2036163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DE572C2C-B533-7293-A4B4-8D71EBC7BB91}"/>
              </a:ext>
            </a:extLst>
          </p:cNvPr>
          <p:cNvSpPr txBox="1"/>
          <p:nvPr/>
        </p:nvSpPr>
        <p:spPr>
          <a:xfrm>
            <a:off x="8281094" y="1243887"/>
            <a:ext cx="16758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변경</a:t>
            </a:r>
            <a:r>
              <a:rPr lang="ko-KR" altLang="en-US" sz="1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　</a:t>
            </a:r>
            <a:r>
              <a:rPr lang="ko-KR" altLang="en-US" sz="3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후</a:t>
            </a:r>
          </a:p>
        </p:txBody>
      </p:sp>
      <p:sp>
        <p:nvSpPr>
          <p:cNvPr id="2" name="평행 사변형 1">
            <a:extLst>
              <a:ext uri="{FF2B5EF4-FFF2-40B4-BE49-F238E27FC236}">
                <a16:creationId xmlns:a16="http://schemas.microsoft.com/office/drawing/2014/main" id="{2F4817E9-371D-029D-709F-3B043C659D7B}"/>
              </a:ext>
            </a:extLst>
          </p:cNvPr>
          <p:cNvSpPr/>
          <p:nvPr/>
        </p:nvSpPr>
        <p:spPr>
          <a:xfrm>
            <a:off x="2627715" y="278068"/>
            <a:ext cx="2367815" cy="708521"/>
          </a:xfrm>
          <a:prstGeom prst="parallelogram">
            <a:avLst>
              <a:gd name="adj" fmla="val 67359"/>
            </a:avLst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제안 배경</a:t>
            </a:r>
          </a:p>
        </p:txBody>
      </p:sp>
      <p:sp>
        <p:nvSpPr>
          <p:cNvPr id="3" name="평행 사변형 2">
            <a:extLst>
              <a:ext uri="{FF2B5EF4-FFF2-40B4-BE49-F238E27FC236}">
                <a16:creationId xmlns:a16="http://schemas.microsoft.com/office/drawing/2014/main" id="{5B9A2A63-F427-8280-DA1A-F45BF08E6289}"/>
              </a:ext>
            </a:extLst>
          </p:cNvPr>
          <p:cNvSpPr/>
          <p:nvPr/>
        </p:nvSpPr>
        <p:spPr>
          <a:xfrm>
            <a:off x="1096083" y="379133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주제</a:t>
            </a:r>
          </a:p>
        </p:txBody>
      </p:sp>
      <p:sp>
        <p:nvSpPr>
          <p:cNvPr id="6" name="평행 사변형 5">
            <a:extLst>
              <a:ext uri="{FF2B5EF4-FFF2-40B4-BE49-F238E27FC236}">
                <a16:creationId xmlns:a16="http://schemas.microsoft.com/office/drawing/2014/main" id="{FB906626-3880-8D50-C5C7-5B3E41DD4911}"/>
              </a:ext>
            </a:extLst>
          </p:cNvPr>
          <p:cNvSpPr/>
          <p:nvPr/>
        </p:nvSpPr>
        <p:spPr>
          <a:xfrm>
            <a:off x="6322204" y="388759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기대 효과</a:t>
            </a:r>
          </a:p>
        </p:txBody>
      </p:sp>
      <p:sp>
        <p:nvSpPr>
          <p:cNvPr id="7" name="평행 사변형 6">
            <a:extLst>
              <a:ext uri="{FF2B5EF4-FFF2-40B4-BE49-F238E27FC236}">
                <a16:creationId xmlns:a16="http://schemas.microsoft.com/office/drawing/2014/main" id="{BE03B2DC-8332-E270-34AD-50CC5BB21369}"/>
              </a:ext>
            </a:extLst>
          </p:cNvPr>
          <p:cNvSpPr/>
          <p:nvPr/>
        </p:nvSpPr>
        <p:spPr>
          <a:xfrm>
            <a:off x="7927605" y="379134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역할 및 일정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2054E29-F450-F4FA-C509-F17320B13C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063" b="91983" l="10000" r="90000">
                        <a14:foregroundMark x1="28235" y1="11814" x2="68235" y2="8439"/>
                        <a14:foregroundMark x1="21765" y1="11814" x2="72941" y2="6329"/>
                        <a14:foregroundMark x1="33529" y1="5485" x2="56471" y2="5485"/>
                        <a14:foregroundMark x1="43529" y1="89873" x2="51176" y2="919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9469" y="114667"/>
            <a:ext cx="751933" cy="1048283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D2D01B5E-088B-6CB5-047D-BF5A5EA651D5}"/>
              </a:ext>
            </a:extLst>
          </p:cNvPr>
          <p:cNvGrpSpPr/>
          <p:nvPr/>
        </p:nvGrpSpPr>
        <p:grpSpPr>
          <a:xfrm>
            <a:off x="8281094" y="1490853"/>
            <a:ext cx="1311337" cy="5273900"/>
            <a:chOff x="8301212" y="769835"/>
            <a:chExt cx="1577763" cy="5273900"/>
          </a:xfrm>
        </p:grpSpPr>
        <p:sp>
          <p:nvSpPr>
            <p:cNvPr id="11" name="자유형 16">
              <a:extLst>
                <a:ext uri="{FF2B5EF4-FFF2-40B4-BE49-F238E27FC236}">
                  <a16:creationId xmlns:a16="http://schemas.microsoft.com/office/drawing/2014/main" id="{D21D16C3-E33D-C2E4-E936-53B80FE98DB9}"/>
                </a:ext>
              </a:extLst>
            </p:cNvPr>
            <p:cNvSpPr/>
            <p:nvPr/>
          </p:nvSpPr>
          <p:spPr>
            <a:xfrm>
              <a:off x="8436203" y="4815840"/>
              <a:ext cx="168396" cy="256831"/>
            </a:xfrm>
            <a:custGeom>
              <a:avLst/>
              <a:gdLst>
                <a:gd name="connsiteX0" fmla="*/ 1180407 w 1180407"/>
                <a:gd name="connsiteY0" fmla="*/ 0 h 1670858"/>
                <a:gd name="connsiteX1" fmla="*/ 0 w 1180407"/>
                <a:gd name="connsiteY1" fmla="*/ 0 h 1670858"/>
                <a:gd name="connsiteX2" fmla="*/ 1180407 w 1180407"/>
                <a:gd name="connsiteY2" fmla="*/ 1670858 h 1670858"/>
                <a:gd name="connsiteX3" fmla="*/ 1180407 w 1180407"/>
                <a:gd name="connsiteY3" fmla="*/ 0 h 1670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80407" h="1670858">
                  <a:moveTo>
                    <a:pt x="1180407" y="0"/>
                  </a:moveTo>
                  <a:lnTo>
                    <a:pt x="0" y="0"/>
                  </a:lnTo>
                  <a:lnTo>
                    <a:pt x="1180407" y="1670858"/>
                  </a:lnTo>
                  <a:lnTo>
                    <a:pt x="1180407" y="0"/>
                  </a:ln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사각형: 잘린 대각선 방향 모서리 12">
              <a:extLst>
                <a:ext uri="{FF2B5EF4-FFF2-40B4-BE49-F238E27FC236}">
                  <a16:creationId xmlns:a16="http://schemas.microsoft.com/office/drawing/2014/main" id="{60C7C350-6262-D241-72BE-D783F9DB6281}"/>
                </a:ext>
              </a:extLst>
            </p:cNvPr>
            <p:cNvSpPr/>
            <p:nvPr/>
          </p:nvSpPr>
          <p:spPr>
            <a:xfrm>
              <a:off x="8604599" y="4859889"/>
              <a:ext cx="1045832" cy="235630"/>
            </a:xfrm>
            <a:prstGeom prst="snip2Diag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자유형 16">
              <a:extLst>
                <a:ext uri="{FF2B5EF4-FFF2-40B4-BE49-F238E27FC236}">
                  <a16:creationId xmlns:a16="http://schemas.microsoft.com/office/drawing/2014/main" id="{DB0DF461-21EF-A70B-91EF-33BB9A275471}"/>
                </a:ext>
              </a:extLst>
            </p:cNvPr>
            <p:cNvSpPr/>
            <p:nvPr/>
          </p:nvSpPr>
          <p:spPr>
            <a:xfrm rot="10800000">
              <a:off x="9497076" y="4809437"/>
              <a:ext cx="266909" cy="276998"/>
            </a:xfrm>
            <a:custGeom>
              <a:avLst/>
              <a:gdLst>
                <a:gd name="connsiteX0" fmla="*/ 1180407 w 1180407"/>
                <a:gd name="connsiteY0" fmla="*/ 0 h 1670858"/>
                <a:gd name="connsiteX1" fmla="*/ 0 w 1180407"/>
                <a:gd name="connsiteY1" fmla="*/ 0 h 1670858"/>
                <a:gd name="connsiteX2" fmla="*/ 1180407 w 1180407"/>
                <a:gd name="connsiteY2" fmla="*/ 1670858 h 1670858"/>
                <a:gd name="connsiteX3" fmla="*/ 1180407 w 1180407"/>
                <a:gd name="connsiteY3" fmla="*/ 0 h 1670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80407" h="1670858">
                  <a:moveTo>
                    <a:pt x="1180407" y="0"/>
                  </a:moveTo>
                  <a:lnTo>
                    <a:pt x="0" y="0"/>
                  </a:lnTo>
                  <a:lnTo>
                    <a:pt x="1180407" y="1670858"/>
                  </a:lnTo>
                  <a:lnTo>
                    <a:pt x="1180407" y="0"/>
                  </a:ln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원통형 22">
              <a:extLst>
                <a:ext uri="{FF2B5EF4-FFF2-40B4-BE49-F238E27FC236}">
                  <a16:creationId xmlns:a16="http://schemas.microsoft.com/office/drawing/2014/main" id="{CA839EA5-F533-B0D0-CAF0-EC22DB52584A}"/>
                </a:ext>
              </a:extLst>
            </p:cNvPr>
            <p:cNvSpPr/>
            <p:nvPr/>
          </p:nvSpPr>
          <p:spPr>
            <a:xfrm>
              <a:off x="8910724" y="4870541"/>
              <a:ext cx="329883" cy="976104"/>
            </a:xfrm>
            <a:prstGeom prst="can">
              <a:avLst/>
            </a:prstGeom>
            <a:solidFill>
              <a:srgbClr val="2E6CA4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AD64A14B-94AE-2699-2B57-14ACA7536BC4}"/>
                </a:ext>
              </a:extLst>
            </p:cNvPr>
            <p:cNvSpPr/>
            <p:nvPr/>
          </p:nvSpPr>
          <p:spPr>
            <a:xfrm>
              <a:off x="8546077" y="5626876"/>
              <a:ext cx="1045831" cy="416859"/>
            </a:xfrm>
            <a:prstGeom prst="ellipse">
              <a:avLst/>
            </a:prstGeom>
            <a:ln>
              <a:noFill/>
            </a:ln>
            <a:scene3d>
              <a:camera prst="orthographicFront">
                <a:rot lat="16478573" lon="15899182" rev="5699304"/>
              </a:camera>
              <a:lightRig rig="threePt" dir="t"/>
            </a:scene3d>
            <a:sp3d extrusionH="25400">
              <a:bevelT w="0" h="0"/>
              <a:extrusionClr>
                <a:schemeClr val="tx2">
                  <a:lumMod val="40000"/>
                  <a:lumOff val="60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실행 단추: 소리 24">
              <a:hlinkClick r:id="" action="ppaction://noaction" highlightClick="1">
                <a:snd r:embed="rId6" name="applause.wav"/>
              </a:hlinkClick>
              <a:extLst>
                <a:ext uri="{FF2B5EF4-FFF2-40B4-BE49-F238E27FC236}">
                  <a16:creationId xmlns:a16="http://schemas.microsoft.com/office/drawing/2014/main" id="{55BD32CC-9877-03B4-8AE0-68895ED185B4}"/>
                </a:ext>
              </a:extLst>
            </p:cNvPr>
            <p:cNvSpPr/>
            <p:nvPr/>
          </p:nvSpPr>
          <p:spPr>
            <a:xfrm>
              <a:off x="9259531" y="4947936"/>
              <a:ext cx="254194" cy="152589"/>
            </a:xfrm>
            <a:prstGeom prst="actionButtonSound">
              <a:avLst/>
            </a:prstGeom>
            <a:solidFill>
              <a:srgbClr val="0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A406A769-3D86-F8EE-456F-86C1B37F178A}"/>
                </a:ext>
              </a:extLst>
            </p:cNvPr>
            <p:cNvGrpSpPr/>
            <p:nvPr/>
          </p:nvGrpSpPr>
          <p:grpSpPr>
            <a:xfrm>
              <a:off x="8301212" y="769835"/>
              <a:ext cx="1443969" cy="4796077"/>
              <a:chOff x="8411441" y="1273841"/>
              <a:chExt cx="1176260" cy="3402565"/>
            </a:xfrm>
          </p:grpSpPr>
          <p:pic>
            <p:nvPicPr>
              <p:cNvPr id="33" name="그림 32">
                <a:extLst>
                  <a:ext uri="{FF2B5EF4-FFF2-40B4-BE49-F238E27FC236}">
                    <a16:creationId xmlns:a16="http://schemas.microsoft.com/office/drawing/2014/main" id="{4DDEABB5-411A-C13F-E1EC-B5F19D37632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 l="28144" r="26979"/>
              <a:stretch/>
            </p:blipFill>
            <p:spPr>
              <a:xfrm>
                <a:off x="8411441" y="1273841"/>
                <a:ext cx="1176260" cy="3402565"/>
              </a:xfrm>
              <a:prstGeom prst="rect">
                <a:avLst/>
              </a:prstGeom>
            </p:spPr>
          </p:pic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9D4D99D0-DF96-8FF9-B45D-EC144F3156C8}"/>
                  </a:ext>
                </a:extLst>
              </p:cNvPr>
              <p:cNvSpPr/>
              <p:nvPr/>
            </p:nvSpPr>
            <p:spPr>
              <a:xfrm rot="5400000">
                <a:off x="7792841" y="2566678"/>
                <a:ext cx="2365318" cy="803121"/>
              </a:xfrm>
              <a:prstGeom prst="rect">
                <a:avLst/>
              </a:prstGeom>
              <a:solidFill>
                <a:srgbClr val="00B050"/>
              </a:solidFill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7B5234F4-9CF3-48C1-8AF6-759E8820F06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74642" y="1608275"/>
              <a:ext cx="838006" cy="1063169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366FA3C-38E9-CB66-ADC4-53C7C65EDDD6}"/>
                </a:ext>
              </a:extLst>
            </p:cNvPr>
            <p:cNvSpPr txBox="1"/>
            <p:nvPr/>
          </p:nvSpPr>
          <p:spPr>
            <a:xfrm>
              <a:off x="8668716" y="2690780"/>
              <a:ext cx="631446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rgbClr val="00206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건</a:t>
              </a:r>
              <a:endParaRPr lang="en-US" altLang="ko-KR" sz="2000" dirty="0">
                <a:solidFill>
                  <a:srgbClr val="002060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  <a:p>
              <a:pPr algn="ctr"/>
              <a:r>
                <a:rPr lang="ko-KR" altLang="en-US" sz="2000" dirty="0">
                  <a:solidFill>
                    <a:srgbClr val="00206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너 가</a:t>
              </a:r>
              <a:endParaRPr lang="en-US" altLang="ko-KR" sz="2000" dirty="0">
                <a:solidFill>
                  <a:srgbClr val="002060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  <a:p>
              <a:pPr algn="ctr"/>
              <a:r>
                <a:rPr lang="ko-KR" altLang="en-US" sz="2000" dirty="0">
                  <a:solidFill>
                    <a:srgbClr val="00206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시</a:t>
              </a:r>
              <a:endParaRPr lang="en-US" altLang="ko-KR" sz="2000" dirty="0">
                <a:solidFill>
                  <a:srgbClr val="002060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  <a:p>
              <a:pPr algn="ctr"/>
              <a:r>
                <a:rPr lang="ko-KR" altLang="en-US" sz="2000" dirty="0">
                  <a:solidFill>
                    <a:srgbClr val="00206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오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BF5F844-010D-033E-03B1-48D2E13B6606}"/>
                </a:ext>
              </a:extLst>
            </p:cNvPr>
            <p:cNvSpPr txBox="1"/>
            <p:nvPr/>
          </p:nvSpPr>
          <p:spPr>
            <a:xfrm>
              <a:off x="8478480" y="4280244"/>
              <a:ext cx="99006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rgbClr val="00206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30</a:t>
              </a:r>
              <a:r>
                <a:rPr lang="ko-KR" altLang="en-US" sz="2000" dirty="0">
                  <a:solidFill>
                    <a:srgbClr val="00206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초</a:t>
              </a:r>
            </a:p>
          </p:txBody>
        </p:sp>
        <p:sp>
          <p:nvSpPr>
            <p:cNvPr id="30" name="자유형 56">
              <a:extLst>
                <a:ext uri="{FF2B5EF4-FFF2-40B4-BE49-F238E27FC236}">
                  <a16:creationId xmlns:a16="http://schemas.microsoft.com/office/drawing/2014/main" id="{E25B7B93-A835-22C9-D51F-300BE7F2775C}"/>
                </a:ext>
              </a:extLst>
            </p:cNvPr>
            <p:cNvSpPr/>
            <p:nvPr/>
          </p:nvSpPr>
          <p:spPr>
            <a:xfrm>
              <a:off x="9540851" y="1455058"/>
              <a:ext cx="237269" cy="3640474"/>
            </a:xfrm>
            <a:custGeom>
              <a:avLst/>
              <a:gdLst>
                <a:gd name="connsiteX0" fmla="*/ 0 w 266007"/>
                <a:gd name="connsiteY0" fmla="*/ 0 h 3782291"/>
                <a:gd name="connsiteX1" fmla="*/ 0 w 266007"/>
                <a:gd name="connsiteY1" fmla="*/ 3532909 h 3782291"/>
                <a:gd name="connsiteX2" fmla="*/ 266007 w 266007"/>
                <a:gd name="connsiteY2" fmla="*/ 3782291 h 3782291"/>
                <a:gd name="connsiteX3" fmla="*/ 257694 w 266007"/>
                <a:gd name="connsiteY3" fmla="*/ 249382 h 3782291"/>
                <a:gd name="connsiteX4" fmla="*/ 0 w 266007"/>
                <a:gd name="connsiteY4" fmla="*/ 0 h 3782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6007" h="3782291">
                  <a:moveTo>
                    <a:pt x="0" y="0"/>
                  </a:moveTo>
                  <a:lnTo>
                    <a:pt x="0" y="3532909"/>
                  </a:lnTo>
                  <a:lnTo>
                    <a:pt x="266007" y="3782291"/>
                  </a:lnTo>
                  <a:lnTo>
                    <a:pt x="257694" y="2493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/>
            </a:solidFill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411A357-5B80-482E-A970-519EECE828A0}"/>
                </a:ext>
              </a:extLst>
            </p:cNvPr>
            <p:cNvSpPr txBox="1"/>
            <p:nvPr/>
          </p:nvSpPr>
          <p:spPr>
            <a:xfrm>
              <a:off x="9497077" y="1942299"/>
              <a:ext cx="281043" cy="27469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50" b="1" dirty="0">
                  <a:solidFill>
                    <a:srgbClr val="00206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차</a:t>
              </a:r>
              <a:endParaRPr lang="en-US" altLang="ko-KR" sz="1150" b="1" dirty="0">
                <a:solidFill>
                  <a:srgbClr val="002060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  <a:p>
              <a:pPr algn="ctr"/>
              <a:endParaRPr lang="en-US" altLang="ko-KR" sz="1150" b="1" dirty="0">
                <a:solidFill>
                  <a:srgbClr val="002060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  <a:p>
              <a:pPr algn="ctr"/>
              <a:r>
                <a:rPr lang="ko-KR" altLang="en-US" sz="1150" b="1" dirty="0">
                  <a:solidFill>
                    <a:srgbClr val="00206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량 </a:t>
              </a:r>
              <a:endParaRPr lang="en-US" altLang="ko-KR" sz="1150" b="1" dirty="0">
                <a:solidFill>
                  <a:srgbClr val="002060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  <a:p>
              <a:pPr algn="ctr"/>
              <a:endParaRPr lang="en-US" altLang="ko-KR" sz="1150" b="1" dirty="0">
                <a:solidFill>
                  <a:srgbClr val="002060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  <a:p>
              <a:pPr algn="ctr"/>
              <a:r>
                <a:rPr lang="ko-KR" altLang="en-US" sz="1150" b="1" dirty="0">
                  <a:solidFill>
                    <a:srgbClr val="00206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우</a:t>
              </a:r>
              <a:endParaRPr lang="en-US" altLang="ko-KR" sz="1150" b="1" dirty="0">
                <a:solidFill>
                  <a:srgbClr val="002060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  <a:p>
              <a:pPr algn="ctr"/>
              <a:endParaRPr lang="en-US" altLang="ko-KR" sz="1150" b="1" dirty="0">
                <a:solidFill>
                  <a:srgbClr val="002060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  <a:p>
              <a:pPr algn="ctr"/>
              <a:r>
                <a:rPr lang="ko-KR" altLang="en-US" sz="1150" b="1" dirty="0">
                  <a:solidFill>
                    <a:srgbClr val="00206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회</a:t>
              </a:r>
              <a:endParaRPr lang="en-US" altLang="ko-KR" sz="1150" b="1" dirty="0">
                <a:solidFill>
                  <a:srgbClr val="002060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  <a:p>
              <a:pPr algn="ctr"/>
              <a:endParaRPr lang="en-US" altLang="ko-KR" sz="1150" b="1" dirty="0">
                <a:solidFill>
                  <a:srgbClr val="002060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  <a:p>
              <a:pPr algn="ctr"/>
              <a:r>
                <a:rPr lang="ko-KR" altLang="en-US" sz="1150" b="1" dirty="0">
                  <a:solidFill>
                    <a:srgbClr val="00206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전 </a:t>
              </a:r>
              <a:endParaRPr lang="en-US" altLang="ko-KR" sz="1150" b="1" dirty="0">
                <a:solidFill>
                  <a:srgbClr val="002060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  <a:p>
              <a:pPr algn="ctr"/>
              <a:endParaRPr lang="en-US" altLang="ko-KR" sz="1150" b="1" dirty="0">
                <a:solidFill>
                  <a:srgbClr val="002060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  <a:p>
              <a:pPr algn="ctr"/>
              <a:r>
                <a:rPr lang="ko-KR" altLang="en-US" sz="1150" b="1" dirty="0">
                  <a:solidFill>
                    <a:srgbClr val="00206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금</a:t>
              </a:r>
              <a:endParaRPr lang="en-US" altLang="ko-KR" sz="1150" b="1" dirty="0">
                <a:solidFill>
                  <a:srgbClr val="002060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  <a:p>
              <a:pPr algn="ctr"/>
              <a:endParaRPr lang="en-US" altLang="ko-KR" sz="1150" b="1" dirty="0">
                <a:solidFill>
                  <a:srgbClr val="002060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  <a:p>
              <a:pPr algn="ctr"/>
              <a:r>
                <a:rPr lang="ko-KR" altLang="en-US" sz="1150" b="1" dirty="0">
                  <a:solidFill>
                    <a:srgbClr val="00206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지 </a:t>
              </a:r>
              <a:endParaRPr lang="en-US" altLang="ko-KR" sz="1150" b="1" dirty="0">
                <a:solidFill>
                  <a:srgbClr val="002060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  <a:p>
              <a:pPr algn="ctr"/>
              <a:endParaRPr lang="en-US" altLang="ko-KR" sz="1150" b="1" dirty="0">
                <a:solidFill>
                  <a:srgbClr val="002060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  <a:p>
              <a:pPr algn="ctr"/>
              <a:endParaRPr lang="ko-KR" altLang="en-US" sz="1150" b="1" dirty="0">
                <a:solidFill>
                  <a:srgbClr val="002060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A5E1F49-AC7B-4E3B-0CA6-A874B3F2C3B4}"/>
                </a:ext>
              </a:extLst>
            </p:cNvPr>
            <p:cNvSpPr txBox="1"/>
            <p:nvPr/>
          </p:nvSpPr>
          <p:spPr>
            <a:xfrm>
              <a:off x="9426902" y="4437101"/>
              <a:ext cx="45207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rgbClr val="00206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30</a:t>
              </a:r>
              <a:endParaRPr lang="ko-KR" altLang="en-US" sz="1200" dirty="0">
                <a:solidFill>
                  <a:srgbClr val="002060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pic>
        <p:nvPicPr>
          <p:cNvPr id="51" name="그림 50">
            <a:extLst>
              <a:ext uri="{FF2B5EF4-FFF2-40B4-BE49-F238E27FC236}">
                <a16:creationId xmlns:a16="http://schemas.microsoft.com/office/drawing/2014/main" id="{206AADFF-E28B-C925-062B-007CBE0DDA4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302" y="2152428"/>
            <a:ext cx="3678334" cy="426413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89B523E-42E7-7B2C-1010-65087DD48CBA}"/>
              </a:ext>
            </a:extLst>
          </p:cNvPr>
          <p:cNvSpPr txBox="1"/>
          <p:nvPr/>
        </p:nvSpPr>
        <p:spPr>
          <a:xfrm>
            <a:off x="2504386" y="1315295"/>
            <a:ext cx="20260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변경</a:t>
            </a:r>
            <a:r>
              <a:rPr lang="ko-KR" altLang="en-US" sz="1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　</a:t>
            </a:r>
            <a:r>
              <a:rPr lang="ko-KR" altLang="en-US" sz="3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300CACE-924A-44B5-59B5-459ABEE70DCD}"/>
              </a:ext>
            </a:extLst>
          </p:cNvPr>
          <p:cNvSpPr txBox="1"/>
          <p:nvPr/>
        </p:nvSpPr>
        <p:spPr>
          <a:xfrm>
            <a:off x="5159408" y="1382385"/>
            <a:ext cx="1873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보행자용 신호등</a:t>
            </a: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5636B148-1E43-35A3-726C-F6459256FAFB}"/>
              </a:ext>
            </a:extLst>
          </p:cNvPr>
          <p:cNvCxnSpPr>
            <a:cxnSpLocks/>
          </p:cNvCxnSpPr>
          <p:nvPr/>
        </p:nvCxnSpPr>
        <p:spPr>
          <a:xfrm>
            <a:off x="6137072" y="2519804"/>
            <a:ext cx="21277" cy="3610468"/>
          </a:xfrm>
          <a:prstGeom prst="line">
            <a:avLst/>
          </a:prstGeom>
          <a:ln w="19050">
            <a:solidFill>
              <a:schemeClr val="tx2">
                <a:lumMod val="7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401017F5-351F-131F-E5D8-B56FF5D7728A}"/>
              </a:ext>
            </a:extLst>
          </p:cNvPr>
          <p:cNvCxnSpPr>
            <a:cxnSpLocks/>
          </p:cNvCxnSpPr>
          <p:nvPr/>
        </p:nvCxnSpPr>
        <p:spPr>
          <a:xfrm flipV="1">
            <a:off x="4269854" y="3510061"/>
            <a:ext cx="3733784" cy="18745"/>
          </a:xfrm>
          <a:prstGeom prst="line">
            <a:avLst/>
          </a:prstGeom>
          <a:ln w="19050">
            <a:solidFill>
              <a:schemeClr val="tx2">
                <a:lumMod val="7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99C16D6A-8D9E-0EF3-FB80-285BBEBCD87B}"/>
              </a:ext>
            </a:extLst>
          </p:cNvPr>
          <p:cNvCxnSpPr>
            <a:cxnSpLocks/>
          </p:cNvCxnSpPr>
          <p:nvPr/>
        </p:nvCxnSpPr>
        <p:spPr>
          <a:xfrm flipV="1">
            <a:off x="4237990" y="4887002"/>
            <a:ext cx="3733784" cy="18745"/>
          </a:xfrm>
          <a:prstGeom prst="line">
            <a:avLst/>
          </a:prstGeom>
          <a:ln w="19050">
            <a:solidFill>
              <a:schemeClr val="tx2">
                <a:lumMod val="7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B3E3BB76-01FB-1ECB-17AE-2F29B98EAE87}"/>
              </a:ext>
            </a:extLst>
          </p:cNvPr>
          <p:cNvSpPr txBox="1"/>
          <p:nvPr/>
        </p:nvSpPr>
        <p:spPr>
          <a:xfrm>
            <a:off x="6211314" y="2911316"/>
            <a:ext cx="1873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다방향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확인 가능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8C0100C-B246-29E8-98D0-C4B3C3B8B853}"/>
              </a:ext>
            </a:extLst>
          </p:cNvPr>
          <p:cNvSpPr txBox="1"/>
          <p:nvPr/>
        </p:nvSpPr>
        <p:spPr>
          <a:xfrm>
            <a:off x="4276604" y="2911316"/>
            <a:ext cx="1873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다방향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확인 불가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0360159-7B77-C7D6-BAB4-CB6DF57FA54F}"/>
              </a:ext>
            </a:extLst>
          </p:cNvPr>
          <p:cNvSpPr txBox="1"/>
          <p:nvPr/>
        </p:nvSpPr>
        <p:spPr>
          <a:xfrm>
            <a:off x="4276604" y="3777509"/>
            <a:ext cx="18731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우회전 차량 </a:t>
            </a:r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진입 금지</a:t>
            </a:r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신호 표시 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X</a:t>
            </a:r>
            <a:endParaRPr lang="ko-KR" altLang="en-US" b="1" dirty="0">
              <a:latin typeface="Haettenschweiler" panose="020B0706040902060204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2D410F8-B8E5-068E-82F2-D189B01F901E}"/>
              </a:ext>
            </a:extLst>
          </p:cNvPr>
          <p:cNvSpPr txBox="1"/>
          <p:nvPr/>
        </p:nvSpPr>
        <p:spPr>
          <a:xfrm>
            <a:off x="4285166" y="5180192"/>
            <a:ext cx="18731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각종 메타 정보</a:t>
            </a:r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광고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날씨 등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표시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X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D99EEBA-C266-3791-9561-26A236B5D491}"/>
              </a:ext>
            </a:extLst>
          </p:cNvPr>
          <p:cNvSpPr txBox="1"/>
          <p:nvPr/>
        </p:nvSpPr>
        <p:spPr>
          <a:xfrm>
            <a:off x="6175686" y="5143281"/>
            <a:ext cx="18731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각종 메타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정보</a:t>
            </a:r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광고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날씨 등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표시 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O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5F773340-5B25-89A7-1AEC-742BD92C3A92}"/>
              </a:ext>
            </a:extLst>
          </p:cNvPr>
          <p:cNvSpPr txBox="1"/>
          <p:nvPr/>
        </p:nvSpPr>
        <p:spPr>
          <a:xfrm>
            <a:off x="5915507" y="3789147"/>
            <a:ext cx="23988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우회전 차량 </a:t>
            </a:r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진입 금지 </a:t>
            </a:r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신호 표시 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O</a:t>
            </a:r>
            <a:endParaRPr lang="ko-KR" altLang="en-US" b="1" dirty="0">
              <a:latin typeface="Haettenschweiler" panose="020B0706040902060204" pitchFamily="34" charset="0"/>
            </a:endParaRPr>
          </a:p>
        </p:txBody>
      </p:sp>
      <p:sp>
        <p:nvSpPr>
          <p:cNvPr id="21" name="평행 사변형 20">
            <a:extLst>
              <a:ext uri="{FF2B5EF4-FFF2-40B4-BE49-F238E27FC236}">
                <a16:creationId xmlns:a16="http://schemas.microsoft.com/office/drawing/2014/main" id="{AD47DB79-503B-1E65-437A-08E49ECB8C41}"/>
              </a:ext>
            </a:extLst>
          </p:cNvPr>
          <p:cNvSpPr/>
          <p:nvPr/>
        </p:nvSpPr>
        <p:spPr>
          <a:xfrm>
            <a:off x="4716803" y="379134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과정</a:t>
            </a:r>
          </a:p>
        </p:txBody>
      </p:sp>
    </p:spTree>
    <p:extLst>
      <p:ext uri="{BB962C8B-B14F-4D97-AF65-F5344CB8AC3E}">
        <p14:creationId xmlns:p14="http://schemas.microsoft.com/office/powerpoint/2010/main" val="5578729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직사각형 53">
            <a:extLst>
              <a:ext uri="{FF2B5EF4-FFF2-40B4-BE49-F238E27FC236}">
                <a16:creationId xmlns:a16="http://schemas.microsoft.com/office/drawing/2014/main" id="{1A55393A-B083-63EA-9BDB-0722A6C06FC5}"/>
              </a:ext>
            </a:extLst>
          </p:cNvPr>
          <p:cNvSpPr/>
          <p:nvPr/>
        </p:nvSpPr>
        <p:spPr>
          <a:xfrm>
            <a:off x="1341755" y="3809179"/>
            <a:ext cx="756403" cy="17926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7CA39114-0CF8-0D20-2275-E4363D63D3B1}"/>
              </a:ext>
            </a:extLst>
          </p:cNvPr>
          <p:cNvSpPr/>
          <p:nvPr/>
        </p:nvSpPr>
        <p:spPr>
          <a:xfrm>
            <a:off x="7866601" y="3789845"/>
            <a:ext cx="965511" cy="19859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2D6FE9EF-E980-96DC-C9C3-CD77D6C67E8E}"/>
              </a:ext>
            </a:extLst>
          </p:cNvPr>
          <p:cNvSpPr/>
          <p:nvPr/>
        </p:nvSpPr>
        <p:spPr>
          <a:xfrm>
            <a:off x="8016947" y="4828467"/>
            <a:ext cx="1649163" cy="1901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1A9F4FA4-B05F-3039-1426-E5C5239F3D93}"/>
              </a:ext>
            </a:extLst>
          </p:cNvPr>
          <p:cNvSpPr/>
          <p:nvPr/>
        </p:nvSpPr>
        <p:spPr>
          <a:xfrm>
            <a:off x="8243778" y="4123057"/>
            <a:ext cx="2020186" cy="19859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D61D0169-CFBA-CEB5-7E05-032A2E2E0FF3}"/>
              </a:ext>
            </a:extLst>
          </p:cNvPr>
          <p:cNvSpPr/>
          <p:nvPr/>
        </p:nvSpPr>
        <p:spPr>
          <a:xfrm>
            <a:off x="1442430" y="4084389"/>
            <a:ext cx="2344199" cy="19859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평행 사변형 1">
            <a:extLst>
              <a:ext uri="{FF2B5EF4-FFF2-40B4-BE49-F238E27FC236}">
                <a16:creationId xmlns:a16="http://schemas.microsoft.com/office/drawing/2014/main" id="{2F4817E9-371D-029D-709F-3B043C659D7B}"/>
              </a:ext>
            </a:extLst>
          </p:cNvPr>
          <p:cNvSpPr/>
          <p:nvPr/>
        </p:nvSpPr>
        <p:spPr>
          <a:xfrm>
            <a:off x="2627715" y="278068"/>
            <a:ext cx="2367815" cy="708521"/>
          </a:xfrm>
          <a:prstGeom prst="parallelogram">
            <a:avLst>
              <a:gd name="adj" fmla="val 67359"/>
            </a:avLst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제안 배경</a:t>
            </a:r>
          </a:p>
        </p:txBody>
      </p:sp>
      <p:sp>
        <p:nvSpPr>
          <p:cNvPr id="3" name="평행 사변형 2">
            <a:extLst>
              <a:ext uri="{FF2B5EF4-FFF2-40B4-BE49-F238E27FC236}">
                <a16:creationId xmlns:a16="http://schemas.microsoft.com/office/drawing/2014/main" id="{5B9A2A63-F427-8280-DA1A-F45BF08E6289}"/>
              </a:ext>
            </a:extLst>
          </p:cNvPr>
          <p:cNvSpPr/>
          <p:nvPr/>
        </p:nvSpPr>
        <p:spPr>
          <a:xfrm>
            <a:off x="1096083" y="379133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주제</a:t>
            </a:r>
          </a:p>
        </p:txBody>
      </p:sp>
      <p:sp>
        <p:nvSpPr>
          <p:cNvPr id="6" name="평행 사변형 5">
            <a:extLst>
              <a:ext uri="{FF2B5EF4-FFF2-40B4-BE49-F238E27FC236}">
                <a16:creationId xmlns:a16="http://schemas.microsoft.com/office/drawing/2014/main" id="{FB906626-3880-8D50-C5C7-5B3E41DD4911}"/>
              </a:ext>
            </a:extLst>
          </p:cNvPr>
          <p:cNvSpPr/>
          <p:nvPr/>
        </p:nvSpPr>
        <p:spPr>
          <a:xfrm>
            <a:off x="6322204" y="388759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기대 효과</a:t>
            </a:r>
          </a:p>
        </p:txBody>
      </p:sp>
      <p:sp>
        <p:nvSpPr>
          <p:cNvPr id="7" name="평행 사변형 6">
            <a:extLst>
              <a:ext uri="{FF2B5EF4-FFF2-40B4-BE49-F238E27FC236}">
                <a16:creationId xmlns:a16="http://schemas.microsoft.com/office/drawing/2014/main" id="{BE03B2DC-8332-E270-34AD-50CC5BB21369}"/>
              </a:ext>
            </a:extLst>
          </p:cNvPr>
          <p:cNvSpPr/>
          <p:nvPr/>
        </p:nvSpPr>
        <p:spPr>
          <a:xfrm>
            <a:off x="7927605" y="379134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역할 및 일정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2054E29-F450-F4FA-C509-F17320B13C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063" b="91983" l="10000" r="90000">
                        <a14:foregroundMark x1="28235" y1="11814" x2="68235" y2="8439"/>
                        <a14:foregroundMark x1="21765" y1="11814" x2="72941" y2="6329"/>
                        <a14:foregroundMark x1="33529" y1="5485" x2="56471" y2="5485"/>
                        <a14:foregroundMark x1="43529" y1="89873" x2="51176" y2="919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9469" y="114667"/>
            <a:ext cx="751933" cy="104828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5620945-6111-FF60-0DD9-FE556D873959}"/>
              </a:ext>
            </a:extLst>
          </p:cNvPr>
          <p:cNvSpPr txBox="1"/>
          <p:nvPr/>
        </p:nvSpPr>
        <p:spPr>
          <a:xfrm>
            <a:off x="4416057" y="1377537"/>
            <a:ext cx="299632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서비스 소개</a:t>
            </a:r>
          </a:p>
        </p:txBody>
      </p:sp>
      <p:sp>
        <p:nvSpPr>
          <p:cNvPr id="35" name="평행 사변형 34">
            <a:extLst>
              <a:ext uri="{FF2B5EF4-FFF2-40B4-BE49-F238E27FC236}">
                <a16:creationId xmlns:a16="http://schemas.microsoft.com/office/drawing/2014/main" id="{42261709-3C6E-174D-31B8-9E20B712D7AB}"/>
              </a:ext>
            </a:extLst>
          </p:cNvPr>
          <p:cNvSpPr/>
          <p:nvPr/>
        </p:nvSpPr>
        <p:spPr>
          <a:xfrm>
            <a:off x="4716803" y="379134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과정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82EAC4F-AF4F-455E-8695-14CA8FF653CD}"/>
              </a:ext>
            </a:extLst>
          </p:cNvPr>
          <p:cNvSpPr txBox="1"/>
          <p:nvPr/>
        </p:nvSpPr>
        <p:spPr>
          <a:xfrm>
            <a:off x="1176879" y="3714306"/>
            <a:ext cx="34591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Haettenschweiler" panose="020B0706040902060204" pitchFamily="34" charset="0"/>
              </a:rPr>
              <a:t>지역별</a:t>
            </a:r>
            <a:r>
              <a:rPr lang="ko-KR" altLang="en-US" dirty="0">
                <a:latin typeface="Haettenschweiler" panose="020B0706040902060204" pitchFamily="34" charset="0"/>
              </a:rPr>
              <a:t> 관리자가 특정 신호등을 </a:t>
            </a:r>
            <a:r>
              <a:rPr lang="ko-KR" altLang="en-US" b="1" dirty="0">
                <a:latin typeface="Haettenschweiler" panose="020B0706040902060204" pitchFamily="34" charset="0"/>
              </a:rPr>
              <a:t>제어</a:t>
            </a:r>
            <a:r>
              <a:rPr lang="ko-KR" altLang="en-US" dirty="0">
                <a:latin typeface="Haettenschweiler" panose="020B0706040902060204" pitchFamily="34" charset="0"/>
              </a:rPr>
              <a:t>할 수 있는 </a:t>
            </a:r>
            <a:r>
              <a:rPr lang="ko-KR" altLang="en-US" b="1" dirty="0">
                <a:latin typeface="Haettenschweiler" panose="020B0706040902060204" pitchFamily="34" charset="0"/>
              </a:rPr>
              <a:t>웹페이지 구현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38D9F3E-EC7C-3013-4FD2-CDDA53945476}"/>
              </a:ext>
            </a:extLst>
          </p:cNvPr>
          <p:cNvSpPr txBox="1"/>
          <p:nvPr/>
        </p:nvSpPr>
        <p:spPr>
          <a:xfrm>
            <a:off x="7712149" y="3714306"/>
            <a:ext cx="2953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Haettenschweiler" panose="020B0706040902060204" pitchFamily="34" charset="0"/>
              </a:rPr>
              <a:t>객체 탐지</a:t>
            </a:r>
            <a:r>
              <a:rPr lang="ko-KR" altLang="en-US" dirty="0">
                <a:latin typeface="Haettenschweiler" panose="020B0706040902060204" pitchFamily="34" charset="0"/>
              </a:rPr>
              <a:t>를 통해 응급 차량 </a:t>
            </a:r>
            <a:r>
              <a:rPr lang="ko-KR" altLang="en-US" b="1" dirty="0">
                <a:latin typeface="Haettenschweiler" panose="020B0706040902060204" pitchFamily="34" charset="0"/>
              </a:rPr>
              <a:t>구별</a:t>
            </a:r>
            <a:r>
              <a:rPr lang="ko-KR" altLang="en-US" dirty="0">
                <a:latin typeface="Haettenschweiler" panose="020B0706040902060204" pitchFamily="34" charset="0"/>
              </a:rPr>
              <a:t>이 가능한 신호등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8AF31E7-6FFA-5B26-227E-1BC754C14AF2}"/>
              </a:ext>
            </a:extLst>
          </p:cNvPr>
          <p:cNvSpPr txBox="1"/>
          <p:nvPr/>
        </p:nvSpPr>
        <p:spPr>
          <a:xfrm>
            <a:off x="2395868" y="2877144"/>
            <a:ext cx="1282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b="1" dirty="0">
                <a:latin typeface="Haettenschweiler" panose="020B0706040902060204" pitchFamily="34" charset="0"/>
              </a:rPr>
              <a:t>웹 서비스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AC59EC7-CA21-AC5F-84C7-C89082E42162}"/>
              </a:ext>
            </a:extLst>
          </p:cNvPr>
          <p:cNvSpPr txBox="1"/>
          <p:nvPr/>
        </p:nvSpPr>
        <p:spPr>
          <a:xfrm>
            <a:off x="8711984" y="2877144"/>
            <a:ext cx="954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b="1" dirty="0">
                <a:latin typeface="Haettenschweiler" panose="020B0706040902060204" pitchFamily="34" charset="0"/>
              </a:rPr>
              <a:t>신호등 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F249BCE-B792-021A-0224-0BBD985CDA45}"/>
              </a:ext>
            </a:extLst>
          </p:cNvPr>
          <p:cNvSpPr txBox="1"/>
          <p:nvPr/>
        </p:nvSpPr>
        <p:spPr>
          <a:xfrm>
            <a:off x="7712148" y="4724399"/>
            <a:ext cx="2953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Haettenschweiler" panose="020B0706040902060204" pitchFamily="34" charset="0"/>
              </a:rPr>
              <a:t>표준 신호등 규격</a:t>
            </a:r>
            <a:r>
              <a:rPr lang="ko-KR" altLang="en-US" dirty="0">
                <a:latin typeface="Haettenschweiler" panose="020B0706040902060204" pitchFamily="34" charset="0"/>
              </a:rPr>
              <a:t>에 맞는 </a:t>
            </a:r>
            <a:r>
              <a:rPr lang="en-US" altLang="ko-KR" dirty="0">
                <a:latin typeface="Book Antiqua" panose="02040602050305030304" pitchFamily="18" charset="0"/>
              </a:rPr>
              <a:t>LED</a:t>
            </a:r>
            <a:r>
              <a:rPr lang="en-US" altLang="ko-KR" dirty="0">
                <a:latin typeface="Haettenschweiler" panose="020B0706040902060204" pitchFamily="34" charset="0"/>
              </a:rPr>
              <a:t> </a:t>
            </a:r>
            <a:r>
              <a:rPr lang="ko-KR" altLang="en-US" dirty="0">
                <a:latin typeface="Haettenschweiler" panose="020B0706040902060204" pitchFamily="34" charset="0"/>
              </a:rPr>
              <a:t>디스플레이 구성</a:t>
            </a:r>
          </a:p>
        </p:txBody>
      </p:sp>
      <p:sp>
        <p:nvSpPr>
          <p:cNvPr id="55" name="십자형 54">
            <a:extLst>
              <a:ext uri="{FF2B5EF4-FFF2-40B4-BE49-F238E27FC236}">
                <a16:creationId xmlns:a16="http://schemas.microsoft.com/office/drawing/2014/main" id="{4A26410B-E9EA-A416-C819-091326699AA3}"/>
              </a:ext>
            </a:extLst>
          </p:cNvPr>
          <p:cNvSpPr/>
          <p:nvPr/>
        </p:nvSpPr>
        <p:spPr>
          <a:xfrm>
            <a:off x="5895553" y="4117257"/>
            <a:ext cx="400894" cy="412213"/>
          </a:xfrm>
          <a:prstGeom prst="plus">
            <a:avLst>
              <a:gd name="adj" fmla="val 39992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80162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b="1" dirty="0" err="1" smtClean="0">
            <a:latin typeface="Haettenschweiler" panose="020B070604090206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5484</TotalTime>
  <Words>1454</Words>
  <Application>Microsoft Office PowerPoint</Application>
  <PresentationFormat>와이드스크린</PresentationFormat>
  <Paragraphs>415</Paragraphs>
  <Slides>42</Slides>
  <Notes>9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42</vt:i4>
      </vt:variant>
    </vt:vector>
  </HeadingPairs>
  <TitlesOfParts>
    <vt:vector size="52" baseType="lpstr">
      <vt:lpstr>HY견고딕</vt:lpstr>
      <vt:lpstr>나눔고딕</vt:lpstr>
      <vt:lpstr>맑은 고딕</vt:lpstr>
      <vt:lpstr>한컴바탕</vt:lpstr>
      <vt:lpstr>함초롬바탕</vt:lpstr>
      <vt:lpstr>Arial</vt:lpstr>
      <vt:lpstr>Arial Black</vt:lpstr>
      <vt:lpstr>Book Antiqua</vt:lpstr>
      <vt:lpstr>Haettenschweiler</vt:lpstr>
      <vt:lpstr>Office 테마</vt:lpstr>
      <vt:lpstr>스마트 신호등 기획서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역할및 일정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추후계획 : 각파트마다 아쉬웟던점 느낀점 자유롭게 작성</vt:lpstr>
      <vt:lpstr>QnA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스마트 신호등  기획서 (넥스프라)</dc:title>
  <dc:creator>user</dc:creator>
  <cp:lastModifiedBy>user</cp:lastModifiedBy>
  <cp:revision>38</cp:revision>
  <dcterms:created xsi:type="dcterms:W3CDTF">2022-12-15T07:36:15Z</dcterms:created>
  <dcterms:modified xsi:type="dcterms:W3CDTF">2023-02-13T09:45:32Z</dcterms:modified>
</cp:coreProperties>
</file>